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nva Sans" panose="020B0604020202020204" charset="0"/>
      <p:regular r:id="rId19"/>
    </p:embeddedFont>
    <p:embeddedFont>
      <p:font typeface="Canva Sans Bold" panose="020B0604020202020204" charset="0"/>
      <p:regular r:id="rId20"/>
    </p:embeddedFont>
    <p:embeddedFont>
      <p:font typeface="Fira Code" panose="020B0809050000020004" pitchFamily="49" charset="0"/>
      <p:regular r:id="rId21"/>
    </p:embeddedFont>
    <p:embeddedFont>
      <p:font typeface="Norwester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Welcome everyone</a:t>
            </a:r>
          </a:p>
          <a:p>
            <a:r>
              <a:rPr lang="en-US"/>
              <a:t>Set up the scenario: "Today we're going to look at a problem that's becoming more common, not less"</a:t>
            </a:r>
          </a:p>
          <a:p>
            <a:r>
              <a:rPr lang="en-US"/>
              <a:t>Introduce the AI angle: "Especially as we increasingly use AI tools to generate code"</a:t>
            </a:r>
          </a:p>
          <a:p>
            <a:r>
              <a:rPr lang="en-US"/>
              <a:t>Promise value: "By the end, you'll know exactly what to look for when reviewing code - whether written by humans or AI"</a:t>
            </a:r>
          </a:p>
          <a:p>
            <a:r>
              <a:rPr lang="en-US"/>
              <a:t>Time: ~1 minute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Transition naturally: "We've optimized our runtime imports, but there's another consideration"</a:t>
            </a:r>
          </a:p>
          <a:p>
            <a:r>
              <a:rPr lang="en-US" dirty="0"/>
              <a:t>Explain: "AI is trained to generate well-typed code, which is good"</a:t>
            </a:r>
          </a:p>
          <a:p>
            <a:r>
              <a:rPr lang="en-US" dirty="0"/>
              <a:t>But: "It doesn't consider the cost of imports used only in type hints"</a:t>
            </a:r>
          </a:p>
          <a:p>
            <a:r>
              <a:rPr lang="en-US" dirty="0"/>
              <a:t>Real scenario: "I asked ChatGPT to add type hints to a module, and it imported 3 new libraries that were only used in annotations"</a:t>
            </a:r>
          </a:p>
          <a:p>
            <a:r>
              <a:rPr lang="en-US" dirty="0"/>
              <a:t>Set up next section: "Python has features to address this, but you need to know they exist"</a:t>
            </a:r>
          </a:p>
          <a:p>
            <a:r>
              <a:rPr lang="en-US" dirty="0"/>
              <a:t>Time: ~1.5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Introduce this as a powerful but underused Python feature</a:t>
            </a:r>
          </a:p>
          <a:p>
            <a:r>
              <a:rPr lang="en-US"/>
              <a:t>Explain the mechanism: "TYPE_CHECKING is False at runtime, True for static analysis tools"</a:t>
            </a:r>
          </a:p>
          <a:p>
            <a:r>
              <a:rPr lang="en-US"/>
              <a:t>The benefit: "Full type checking support without any runtime overhead"</a:t>
            </a:r>
          </a:p>
          <a:p>
            <a:r>
              <a:rPr lang="en-US"/>
              <a:t>Important detail: "You must use string quotes for types imported under TYPE_CHECKING"</a:t>
            </a:r>
          </a:p>
          <a:p>
            <a:r>
              <a:rPr lang="en-US"/>
              <a:t>When reviewing: "If an import is only used in type annotations, this is your optimization"</a:t>
            </a:r>
          </a:p>
          <a:p>
            <a:r>
              <a:rPr lang="en-US"/>
              <a:t>Common AI pattern: "AI will import the actual class even when only the type is needed"</a:t>
            </a:r>
          </a:p>
          <a:p>
            <a:r>
              <a:rPr lang="en-US"/>
              <a:t>Practical tip: "I now look for this pattern in every AI-generated file with type hints"</a:t>
            </a:r>
          </a:p>
          <a:p>
            <a:r>
              <a:rPr lang="en-US"/>
              <a:t>Time: ~2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Show how this simplifies the code</a:t>
            </a:r>
          </a:p>
          <a:p>
            <a:r>
              <a:rPr lang="en-US"/>
              <a:t>Explain the history: "Before Python 3.7, you needed string quotes for forward references"</a:t>
            </a:r>
          </a:p>
          <a:p>
            <a:r>
              <a:rPr lang="en-US"/>
              <a:t>Available since 3.7: "You can opt-in with this future import"</a:t>
            </a:r>
          </a:p>
          <a:p>
            <a:r>
              <a:rPr lang="en-US"/>
              <a:t>Path forward: "This behavior is becoming the default in Python 3.10 and beyond"</a:t>
            </a:r>
          </a:p>
          <a:p>
            <a:r>
              <a:rPr lang="en-US"/>
              <a:t>The pattern to spot: "If you see many string-quoted type hints, add this import at the top"</a:t>
            </a:r>
          </a:p>
          <a:p>
            <a:r>
              <a:rPr lang="en-US"/>
              <a:t>Additional benefit: "Also helps resolve circular import issues between modules"</a:t>
            </a:r>
          </a:p>
          <a:p>
            <a:r>
              <a:rPr lang="en-US"/>
              <a:t>Quick recommendation: "Consider adding this by default to new modules - it's become a best practice"</a:t>
            </a:r>
          </a:p>
          <a:p>
            <a:r>
              <a:rPr lang="en-US"/>
              <a:t>Time: ~1.5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Present this as the most sophisticated technique</a:t>
            </a:r>
          </a:p>
          <a:p>
            <a:r>
              <a:rPr lang="en-US"/>
              <a:t>Version requirement: "This requires Python 3.8 or higher"</a:t>
            </a:r>
          </a:p>
          <a:p>
            <a:r>
              <a:rPr lang="en-US"/>
              <a:t>Explain the concept: "This is structural typing - if it has the right methods, it satisfies the protocol"</a:t>
            </a:r>
          </a:p>
          <a:p>
            <a:r>
              <a:rPr lang="en-US"/>
              <a:t>The AI pattern: "AI tends to import specific classes; you can often replace with protocol definitions"</a:t>
            </a:r>
          </a:p>
          <a:p>
            <a:r>
              <a:rPr lang="en-US"/>
              <a:t>The benefit: "No dependency on specific implementations"</a:t>
            </a:r>
          </a:p>
          <a:p>
            <a:r>
              <a:rPr lang="en-US"/>
              <a:t>When to consider: "Defining interfaces, plugin systems, or library code where you want flexibility"</a:t>
            </a:r>
          </a:p>
          <a:p>
            <a:r>
              <a:rPr lang="en-US"/>
              <a:t>Time: ~2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Present this as their practical takeaway</a:t>
            </a:r>
          </a:p>
          <a:p>
            <a:r>
              <a:rPr lang="en-US"/>
              <a:t>Emphasize: "This is where your expertise adds value"</a:t>
            </a:r>
          </a:p>
          <a:p>
            <a:r>
              <a:rPr lang="en-US"/>
              <a:t>Frame the workflow: "AI writes the first draft, you refactor for production quality"</a:t>
            </a:r>
          </a:p>
          <a:p>
            <a:r>
              <a:rPr lang="en-US"/>
              <a:t>Walk through each point briefly: </a:t>
            </a:r>
          </a:p>
          <a:p>
            <a:r>
              <a:rPr lang="en-US"/>
              <a:t>Point 1: "Heavy libraries like pandas, numpy, tensorflow - do they need to load immediately?"</a:t>
            </a:r>
          </a:p>
          <a:p>
            <a:r>
              <a:rPr lang="en-US"/>
              <a:t>Point 2: "If you only see the class name in type hints, wrap the import in TYPE_CHECKING"</a:t>
            </a:r>
          </a:p>
          <a:p>
            <a:r>
              <a:rPr lang="en-US"/>
              <a:t>Point 3: "Lots of string quotes in your types? Add the future import at the top"</a:t>
            </a:r>
          </a:p>
          <a:p>
            <a:r>
              <a:rPr lang="en-US"/>
              <a:t>Point 4: "Importing specific classes from external libs? Think about whether a Protocol would give you more flexibility"</a:t>
            </a:r>
          </a:p>
          <a:p>
            <a:r>
              <a:rPr lang="en-US"/>
              <a:t>Suggest integration: "Add this checklist to your code review process"</a:t>
            </a:r>
          </a:p>
          <a:p>
            <a:r>
              <a:rPr lang="en-US"/>
              <a:t>Share personal practice: "I now run through this checklist on every AI-generated file before committing"</a:t>
            </a:r>
          </a:p>
          <a:p>
            <a:r>
              <a:rPr lang="en-US"/>
              <a:t>Time: ~1.5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These are actionable tools they can use immediately</a:t>
            </a:r>
          </a:p>
          <a:p>
            <a:r>
              <a:rPr lang="en-US"/>
              <a:t>Walk through each category: </a:t>
            </a:r>
          </a:p>
          <a:p>
            <a:r>
              <a:rPr lang="en-US"/>
              <a:t>Profiling: "Use -X importtime on your main modules to see where time goes. Use pipdeptree to understand your dependency tree"</a:t>
            </a:r>
          </a:p>
          <a:p>
            <a:r>
              <a:rPr lang="en-US"/>
              <a:t>Enforcement: "This is the key to preventing backsliding. Set up rules like 'no pandas in the API layer' and enforce them in CI"</a:t>
            </a:r>
          </a:p>
          <a:p>
            <a:r>
              <a:rPr lang="en-US"/>
              <a:t>Production: "py-spy lets you profile apps that are already running, without restarting them"</a:t>
            </a:r>
          </a:p>
          <a:p>
            <a:r>
              <a:rPr lang="en-US"/>
              <a:t>Emphasize automation: "Build this into your workflow, not just one-time fixes"</a:t>
            </a:r>
          </a:p>
          <a:p>
            <a:r>
              <a:rPr lang="en-US"/>
              <a:t>Example: "Configure import-linter to prevent pandas imports in your API layer"</a:t>
            </a:r>
          </a:p>
          <a:p>
            <a:r>
              <a:rPr lang="en-US"/>
              <a:t>The value: "Catches issues from any source - AI, other developers, or future you"</a:t>
            </a:r>
          </a:p>
          <a:p>
            <a:r>
              <a:rPr lang="en-US"/>
              <a:t>Suggest starting point: "Pick one project and run python -X importtime this week"</a:t>
            </a:r>
          </a:p>
          <a:p>
            <a:r>
              <a:rPr lang="en-US"/>
              <a:t>Time: ~1.5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Bring everything together</a:t>
            </a:r>
          </a:p>
          <a:p>
            <a:r>
              <a:rPr lang="en-US"/>
              <a:t>Frame positively: "This knowledge makes you more effective, not replaceable"</a:t>
            </a:r>
          </a:p>
          <a:p>
            <a:r>
              <a:rPr lang="en-US"/>
              <a:t>Emphasize the partnership: "AI + your expertise = production-quality code"</a:t>
            </a:r>
          </a:p>
          <a:p>
            <a:r>
              <a:rPr lang="en-US"/>
              <a:t>Walk through the four areas briefly: </a:t>
            </a:r>
          </a:p>
          <a:p>
            <a:r>
              <a:rPr lang="en-US"/>
              <a:t>"First, build your knowledge of which libraries are heavy"</a:t>
            </a:r>
          </a:p>
          <a:p>
            <a:r>
              <a:rPr lang="en-US"/>
              <a:t>"Second, know when to use static, local, or dynamic imports"</a:t>
            </a:r>
          </a:p>
          <a:p>
            <a:r>
              <a:rPr lang="en-US"/>
              <a:t>"Third, always measure before and after - trust the data"</a:t>
            </a:r>
          </a:p>
          <a:p>
            <a:r>
              <a:rPr lang="en-US"/>
              <a:t>"Fourth, automate your checks so they happen on every PR"</a:t>
            </a:r>
          </a:p>
          <a:p>
            <a:r>
              <a:rPr lang="en-US"/>
              <a:t>Highlight the results: "50-80% is not a typo - these optimizations make a real difference"</a:t>
            </a:r>
          </a:p>
          <a:p>
            <a:r>
              <a:rPr lang="en-US"/>
              <a:t>Be specific about action: "Don't try to fix everything at once - start with one module"</a:t>
            </a:r>
          </a:p>
          <a:p>
            <a:r>
              <a:rPr lang="en-US"/>
              <a:t>Share encouragement: "You'll be surprised how much you find"</a:t>
            </a:r>
          </a:p>
          <a:p>
            <a:r>
              <a:rPr lang="en-US"/>
              <a:t>The bigger picture: "As AI becomes more prevalent, deep understanding becomes more valuable, not less"</a:t>
            </a:r>
          </a:p>
          <a:p>
            <a:r>
              <a:rPr lang="en-US"/>
              <a:t>Time: ~2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תוספת נוי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Present as a real scenario you've encountered (or heard about)</a:t>
            </a:r>
          </a:p>
          <a:p>
            <a:r>
              <a:rPr lang="en-US"/>
              <a:t>Walk through the elimination process naturally</a:t>
            </a:r>
          </a:p>
          <a:p>
            <a:r>
              <a:rPr lang="en-US"/>
              <a:t>Build intrigue: "Everything seemed fine, but something was clearly wrong"</a:t>
            </a:r>
          </a:p>
          <a:p>
            <a:r>
              <a:rPr lang="en-US"/>
              <a:t>Introduce the connection: "And we started noticing this more often in projects using AI assistance"</a:t>
            </a:r>
          </a:p>
          <a:p>
            <a:r>
              <a:rPr lang="en-US"/>
              <a:t>Time: ~1.5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Establish context: we all use these tools</a:t>
            </a:r>
          </a:p>
          <a:p>
            <a:r>
              <a:rPr lang="en-US"/>
              <a:t>Be balanced: "AI is incredibly useful and we're not here to criticize it"</a:t>
            </a:r>
          </a:p>
          <a:p>
            <a:r>
              <a:rPr lang="en-US"/>
              <a:t>The key point: "AI learns from existing code - including code with suboptimal patterns"</a:t>
            </a:r>
          </a:p>
          <a:p>
            <a:r>
              <a:rPr lang="en-US"/>
              <a:t>Personal example if you have one: "Last week, an AI tool gave me code that worked perfectly but would have added 10 unnecessary dependencies"</a:t>
            </a:r>
          </a:p>
          <a:p>
            <a:r>
              <a:rPr lang="en-US"/>
              <a:t>Frame the mission: "We need to understand these patterns deeply so we can review intelligently"</a:t>
            </a:r>
          </a:p>
          <a:p>
            <a:r>
              <a:rPr lang="en-US"/>
              <a:t>Time: ~2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Introduce the profiling tool - this is practical and actionable</a:t>
            </a:r>
          </a:p>
          <a:p>
            <a:r>
              <a:rPr lang="en-US"/>
              <a:t>Show what you discovered through measurement</a:t>
            </a:r>
          </a:p>
          <a:p>
            <a:r>
              <a:rPr lang="en-US"/>
              <a:t>Make the AI connection naturally: "When you ask AI to write a function using pandas, it reliably adds 'import pandas' at the top"</a:t>
            </a:r>
          </a:p>
          <a:p>
            <a:r>
              <a:rPr lang="en-US"/>
              <a:t>Raise the question: "That's not wrong per se, but we need to understand when it's inefficient"</a:t>
            </a:r>
          </a:p>
          <a:p>
            <a:r>
              <a:rPr lang="en-US"/>
              <a:t>Transition: "To understand this, let's look at Python's three import mechanisms"</a:t>
            </a:r>
          </a:p>
          <a:p>
            <a:r>
              <a:rPr lang="en-US"/>
              <a:t>Time: ~2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Present these neutrally as the three options Python provides</a:t>
            </a:r>
          </a:p>
          <a:p>
            <a:r>
              <a:rPr lang="en-US"/>
              <a:t>Ask audience: "Which pattern do AI tools typically use?" (Static, almost always)</a:t>
            </a:r>
          </a:p>
          <a:p>
            <a:r>
              <a:rPr lang="en-US"/>
              <a:t>Set up the discussion: "Each has its place. The question is knowing which to use when"</a:t>
            </a:r>
          </a:p>
          <a:p>
            <a:r>
              <a:rPr lang="en-US"/>
              <a:t>Preview: "And more importantly, recognizing when AI has chosen suboptimally"</a:t>
            </a:r>
          </a:p>
          <a:p>
            <a:r>
              <a:rPr lang="en-US"/>
              <a:t>Time: ~1 minute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Show how AI typically structures this</a:t>
            </a:r>
          </a:p>
          <a:p>
            <a:r>
              <a:rPr lang="en-US"/>
              <a:t>Emphasize: "This code works perfectly. It's not a bug. But there's a cost"</a:t>
            </a:r>
          </a:p>
          <a:p>
            <a:r>
              <a:rPr lang="en-US"/>
              <a:t>Real example: "AI added scikit-learn to my entire project for one optional feature"</a:t>
            </a:r>
          </a:p>
          <a:p>
            <a:r>
              <a:rPr lang="en-US"/>
              <a:t>The key insight: "AI doesn't distinguish between lightweight and heavy libraries"</a:t>
            </a:r>
          </a:p>
          <a:p>
            <a:r>
              <a:rPr lang="en-US"/>
              <a:t>What to look for: "When reviewing, ask yourself - is this function always executed?"</a:t>
            </a:r>
          </a:p>
          <a:p>
            <a:r>
              <a:rPr lang="en-US"/>
              <a:t>Time: ~2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Show the straightforward transformation</a:t>
            </a:r>
          </a:p>
          <a:p>
            <a:r>
              <a:rPr lang="en-US"/>
              <a:t>Emphasize the significant impact with real numbers</a:t>
            </a:r>
          </a:p>
          <a:p>
            <a:r>
              <a:rPr lang="en-US"/>
              <a:t>Share results: "In one project, moving 5 imports to local scope reduced startup from 8s to 2s"</a:t>
            </a:r>
          </a:p>
          <a:p>
            <a:r>
              <a:rPr lang="en-US"/>
              <a:t>Address the concern: "Python caches imports, but there's still a small lookup cost. For functions in tight loops, this might matter - measure first"</a:t>
            </a:r>
          </a:p>
          <a:p>
            <a:r>
              <a:rPr lang="en-US"/>
              <a:t>The expertise gap: "You need to know which libraries are heavy. AI doesn't make this distinction consistently"</a:t>
            </a:r>
          </a:p>
          <a:p>
            <a:r>
              <a:rPr lang="en-US"/>
              <a:t>Quick mental checklist to share: "Is this library heavy? Is this function always called? Is it in a tight loop?"</a:t>
            </a:r>
          </a:p>
          <a:p>
            <a:r>
              <a:rPr lang="en-US"/>
              <a:t>Time: ~2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Present this as the advanced option</a:t>
            </a:r>
          </a:p>
          <a:p>
            <a:r>
              <a:rPr lang="en-US"/>
              <a:t>Be clear: "Most codebases won't need this, but it's valuable to know"</a:t>
            </a:r>
          </a:p>
          <a:p>
            <a:r>
              <a:rPr lang="en-US"/>
              <a:t>Explain when it's appropriate: "When you have truly optional functionality or plugins"</a:t>
            </a:r>
          </a:p>
          <a:p>
            <a:r>
              <a:rPr lang="en-US"/>
              <a:t>The AI gap: "This requires architectural foresight that AI tools typically don't provide"</a:t>
            </a:r>
          </a:p>
          <a:p>
            <a:r>
              <a:rPr lang="en-US"/>
              <a:t>Example: "Loading different database drivers based on environment configuration"</a:t>
            </a:r>
          </a:p>
          <a:p>
            <a:r>
              <a:rPr lang="en-US"/>
              <a:t>Time: ~1.5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4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1311" y="2442349"/>
            <a:ext cx="14881488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Navigating Python's Dependency System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From Overload to Optimization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207736" y="1367670"/>
            <a:ext cx="865770" cy="865770"/>
            <a:chOff x="0" y="0"/>
            <a:chExt cx="1154360" cy="115436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315146" cy="1154360"/>
              <a:chOff x="0" y="0"/>
              <a:chExt cx="60739" cy="22248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0739" cy="222482"/>
              </a:xfrm>
              <a:custGeom>
                <a:avLst/>
                <a:gdLst/>
                <a:ahLst/>
                <a:cxnLst/>
                <a:rect l="l" t="t" r="r" b="b"/>
                <a:pathLst>
                  <a:path w="60739" h="222482">
                    <a:moveTo>
                      <a:pt x="0" y="0"/>
                    </a:moveTo>
                    <a:lnTo>
                      <a:pt x="60739" y="0"/>
                    </a:lnTo>
                    <a:lnTo>
                      <a:pt x="60739" y="222482"/>
                    </a:lnTo>
                    <a:lnTo>
                      <a:pt x="0" y="222482"/>
                    </a:lnTo>
                    <a:close/>
                  </a:path>
                </a:pathLst>
              </a:custGeom>
              <a:solidFill>
                <a:srgbClr val="FACF40"/>
              </a:solidFill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60739" cy="260582"/>
              </a:xfrm>
              <a:prstGeom prst="rect">
                <a:avLst/>
              </a:prstGeom>
            </p:spPr>
            <p:txBody>
              <a:bodyPr lIns="52065" tIns="52065" rIns="52065" bIns="52065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5400000">
              <a:off x="419607" y="-419607"/>
              <a:ext cx="315146" cy="1154360"/>
              <a:chOff x="0" y="0"/>
              <a:chExt cx="60739" cy="22248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0739" cy="222482"/>
              </a:xfrm>
              <a:custGeom>
                <a:avLst/>
                <a:gdLst/>
                <a:ahLst/>
                <a:cxnLst/>
                <a:rect l="l" t="t" r="r" b="b"/>
                <a:pathLst>
                  <a:path w="60739" h="222482">
                    <a:moveTo>
                      <a:pt x="0" y="0"/>
                    </a:moveTo>
                    <a:lnTo>
                      <a:pt x="60739" y="0"/>
                    </a:lnTo>
                    <a:lnTo>
                      <a:pt x="60739" y="222482"/>
                    </a:lnTo>
                    <a:lnTo>
                      <a:pt x="0" y="222482"/>
                    </a:lnTo>
                    <a:close/>
                  </a:path>
                </a:pathLst>
              </a:custGeom>
              <a:solidFill>
                <a:srgbClr val="FACF40"/>
              </a:solidFill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60739" cy="260582"/>
              </a:xfrm>
              <a:prstGeom prst="rect">
                <a:avLst/>
              </a:prstGeom>
            </p:spPr>
            <p:txBody>
              <a:bodyPr lIns="52065" tIns="52065" rIns="52065" bIns="52065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 rot="-10800000">
            <a:off x="15550603" y="4457202"/>
            <a:ext cx="865770" cy="865770"/>
            <a:chOff x="0" y="0"/>
            <a:chExt cx="1154360" cy="115436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20711" cy="1154360"/>
              <a:chOff x="0" y="0"/>
              <a:chExt cx="60739" cy="31767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0739" cy="317675"/>
              </a:xfrm>
              <a:custGeom>
                <a:avLst/>
                <a:gdLst/>
                <a:ahLst/>
                <a:cxnLst/>
                <a:rect l="l" t="t" r="r" b="b"/>
                <a:pathLst>
                  <a:path w="60739" h="317675">
                    <a:moveTo>
                      <a:pt x="0" y="0"/>
                    </a:moveTo>
                    <a:lnTo>
                      <a:pt x="60739" y="0"/>
                    </a:lnTo>
                    <a:lnTo>
                      <a:pt x="60739" y="317675"/>
                    </a:lnTo>
                    <a:lnTo>
                      <a:pt x="0" y="317675"/>
                    </a:lnTo>
                    <a:close/>
                  </a:path>
                </a:pathLst>
              </a:custGeom>
              <a:solidFill>
                <a:srgbClr val="FACF40"/>
              </a:solidFill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60739" cy="355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5400000">
              <a:off x="466825" y="-466825"/>
              <a:ext cx="220711" cy="1154360"/>
              <a:chOff x="0" y="0"/>
              <a:chExt cx="60739" cy="31767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0739" cy="317675"/>
              </a:xfrm>
              <a:custGeom>
                <a:avLst/>
                <a:gdLst/>
                <a:ahLst/>
                <a:cxnLst/>
                <a:rect l="l" t="t" r="r" b="b"/>
                <a:pathLst>
                  <a:path w="60739" h="317675">
                    <a:moveTo>
                      <a:pt x="0" y="0"/>
                    </a:moveTo>
                    <a:lnTo>
                      <a:pt x="60739" y="0"/>
                    </a:lnTo>
                    <a:lnTo>
                      <a:pt x="60739" y="317675"/>
                    </a:lnTo>
                    <a:lnTo>
                      <a:pt x="0" y="317675"/>
                    </a:lnTo>
                    <a:close/>
                  </a:path>
                </a:pathLst>
              </a:custGeom>
              <a:solidFill>
                <a:srgbClr val="FACF40"/>
              </a:solidFill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60739" cy="355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4954413" y="9344996"/>
            <a:ext cx="3021530" cy="676067"/>
          </a:xfrm>
          <a:custGeom>
            <a:avLst/>
            <a:gdLst/>
            <a:ahLst/>
            <a:cxnLst/>
            <a:rect l="l" t="t" r="r" b="b"/>
            <a:pathLst>
              <a:path w="3021530" h="676067">
                <a:moveTo>
                  <a:pt x="0" y="0"/>
                </a:moveTo>
                <a:lnTo>
                  <a:pt x="3021530" y="0"/>
                </a:lnTo>
                <a:lnTo>
                  <a:pt x="3021530" y="676067"/>
                </a:lnTo>
                <a:lnTo>
                  <a:pt x="0" y="67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8" name="Freeform 18"/>
          <p:cNvSpPr/>
          <p:nvPr/>
        </p:nvSpPr>
        <p:spPr>
          <a:xfrm>
            <a:off x="426824" y="9258300"/>
            <a:ext cx="762763" cy="762763"/>
          </a:xfrm>
          <a:custGeom>
            <a:avLst/>
            <a:gdLst/>
            <a:ahLst/>
            <a:cxnLst/>
            <a:rect l="l" t="t" r="r" b="b"/>
            <a:pathLst>
              <a:path w="762763" h="762763">
                <a:moveTo>
                  <a:pt x="0" y="0"/>
                </a:moveTo>
                <a:lnTo>
                  <a:pt x="762764" y="0"/>
                </a:lnTo>
                <a:lnTo>
                  <a:pt x="762764" y="762763"/>
                </a:lnTo>
                <a:lnTo>
                  <a:pt x="0" y="762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9" name="TextBox 19"/>
          <p:cNvSpPr txBox="1"/>
          <p:nvPr/>
        </p:nvSpPr>
        <p:spPr>
          <a:xfrm>
            <a:off x="2836856" y="6276519"/>
            <a:ext cx="12614289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WHY UNDERSTANDING DEPENDENCIES MATTERS MORE THAN EVER</a:t>
            </a:r>
          </a:p>
          <a:p>
            <a:pPr algn="ctr">
              <a:lnSpc>
                <a:spcPts val="489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IN THE AI CODE GENERATION ERA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35689" y="9644930"/>
            <a:ext cx="321662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>
                    <a:alpha val="19608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Python Community Meetup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54413" y="9344996"/>
            <a:ext cx="3021530" cy="676067"/>
          </a:xfrm>
          <a:custGeom>
            <a:avLst/>
            <a:gdLst/>
            <a:ahLst/>
            <a:cxnLst/>
            <a:rect l="l" t="t" r="r" b="b"/>
            <a:pathLst>
              <a:path w="3021530" h="676067">
                <a:moveTo>
                  <a:pt x="0" y="0"/>
                </a:moveTo>
                <a:lnTo>
                  <a:pt x="3021530" y="0"/>
                </a:lnTo>
                <a:lnTo>
                  <a:pt x="3021530" y="676067"/>
                </a:lnTo>
                <a:lnTo>
                  <a:pt x="0" y="67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grpSp>
        <p:nvGrpSpPr>
          <p:cNvPr id="3" name="Group 3"/>
          <p:cNvGrpSpPr/>
          <p:nvPr/>
        </p:nvGrpSpPr>
        <p:grpSpPr>
          <a:xfrm>
            <a:off x="74" y="1943099"/>
            <a:ext cx="8610526" cy="9296401"/>
            <a:chOff x="0" y="-454395"/>
            <a:chExt cx="2267793" cy="3464765"/>
          </a:xfrm>
        </p:grpSpPr>
        <p:sp>
          <p:nvSpPr>
            <p:cNvPr id="4" name="Freeform 4"/>
            <p:cNvSpPr/>
            <p:nvPr/>
          </p:nvSpPr>
          <p:spPr>
            <a:xfrm>
              <a:off x="4998" y="-454395"/>
              <a:ext cx="2262795" cy="3010370"/>
            </a:xfrm>
            <a:custGeom>
              <a:avLst/>
              <a:gdLst/>
              <a:ahLst/>
              <a:cxnLst/>
              <a:rect l="l" t="t" r="r" b="b"/>
              <a:pathLst>
                <a:path w="2262795" h="3010370">
                  <a:moveTo>
                    <a:pt x="0" y="0"/>
                  </a:moveTo>
                  <a:lnTo>
                    <a:pt x="2262795" y="0"/>
                  </a:lnTo>
                  <a:lnTo>
                    <a:pt x="2262795" y="3010370"/>
                  </a:lnTo>
                  <a:lnTo>
                    <a:pt x="0" y="3010370"/>
                  </a:lnTo>
                  <a:close/>
                </a:path>
              </a:pathLst>
            </a:custGeom>
            <a:solidFill>
              <a:srgbClr val="CDAA37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262795" cy="3048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26824" y="9258300"/>
            <a:ext cx="762763" cy="762763"/>
          </a:xfrm>
          <a:custGeom>
            <a:avLst/>
            <a:gdLst/>
            <a:ahLst/>
            <a:cxnLst/>
            <a:rect l="l" t="t" r="r" b="b"/>
            <a:pathLst>
              <a:path w="762763" h="762763">
                <a:moveTo>
                  <a:pt x="0" y="0"/>
                </a:moveTo>
                <a:lnTo>
                  <a:pt x="762764" y="0"/>
                </a:lnTo>
                <a:lnTo>
                  <a:pt x="762764" y="762763"/>
                </a:lnTo>
                <a:lnTo>
                  <a:pt x="0" y="762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7" name="TextBox 7"/>
          <p:cNvSpPr txBox="1"/>
          <p:nvPr/>
        </p:nvSpPr>
        <p:spPr>
          <a:xfrm>
            <a:off x="7535689" y="9644930"/>
            <a:ext cx="321662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>
                    <a:alpha val="19608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Python Community Meetup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8206" y="411163"/>
            <a:ext cx="16781976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A New Challenge: Type Hints and Dependencies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298925"/>
            <a:ext cx="5981700" cy="56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89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 g</a:t>
            </a:r>
            <a:r>
              <a:rPr lang="en-US" sz="3000" b="1" u="none" strike="noStrike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enerates well-typed code: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30879" y="2298925"/>
            <a:ext cx="6534299" cy="198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Unintended consequences:</a:t>
            </a:r>
          </a:p>
          <a:p>
            <a:pPr marL="496571" lvl="1" indent="-248285" algn="l">
              <a:lnSpc>
                <a:spcPts val="3749"/>
              </a:lnSpc>
              <a:buFont typeface="Arial"/>
              <a:buChar char="•"/>
            </a:pPr>
            <a:r>
              <a:rPr lang="en-US" sz="230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Heavy library imported just for type annotation</a:t>
            </a:r>
          </a:p>
          <a:p>
            <a:pPr marL="496571" lvl="1" indent="-248285" algn="l">
              <a:lnSpc>
                <a:spcPts val="3749"/>
              </a:lnSpc>
              <a:buFont typeface="Arial"/>
              <a:buChar char="•"/>
            </a:pPr>
            <a:r>
              <a:rPr lang="en-US" sz="230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Potential circular import errors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45117" y="7460522"/>
            <a:ext cx="804506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tension: </a:t>
            </a: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We want type hints (better code quality) without the import overhead</a:t>
            </a:r>
          </a:p>
        </p:txBody>
      </p:sp>
      <p:sp>
        <p:nvSpPr>
          <p:cNvPr id="12" name="Freeform 12"/>
          <p:cNvSpPr/>
          <p:nvPr/>
        </p:nvSpPr>
        <p:spPr>
          <a:xfrm>
            <a:off x="362437" y="3162300"/>
            <a:ext cx="7866825" cy="2176983"/>
          </a:xfrm>
          <a:custGeom>
            <a:avLst/>
            <a:gdLst/>
            <a:ahLst/>
            <a:cxnLst/>
            <a:rect l="l" t="t" r="r" b="b"/>
            <a:pathLst>
              <a:path w="7866825" h="2176983">
                <a:moveTo>
                  <a:pt x="0" y="0"/>
                </a:moveTo>
                <a:lnTo>
                  <a:pt x="7866825" y="0"/>
                </a:lnTo>
                <a:lnTo>
                  <a:pt x="7866825" y="2176983"/>
                </a:lnTo>
                <a:lnTo>
                  <a:pt x="0" y="21769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54413" y="9344996"/>
            <a:ext cx="3021530" cy="676067"/>
          </a:xfrm>
          <a:custGeom>
            <a:avLst/>
            <a:gdLst/>
            <a:ahLst/>
            <a:cxnLst/>
            <a:rect l="l" t="t" r="r" b="b"/>
            <a:pathLst>
              <a:path w="3021530" h="676067">
                <a:moveTo>
                  <a:pt x="0" y="0"/>
                </a:moveTo>
                <a:lnTo>
                  <a:pt x="3021530" y="0"/>
                </a:lnTo>
                <a:lnTo>
                  <a:pt x="3021530" y="676067"/>
                </a:lnTo>
                <a:lnTo>
                  <a:pt x="0" y="67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3" name="Freeform 3"/>
          <p:cNvSpPr/>
          <p:nvPr/>
        </p:nvSpPr>
        <p:spPr>
          <a:xfrm>
            <a:off x="426824" y="9258300"/>
            <a:ext cx="762763" cy="762763"/>
          </a:xfrm>
          <a:custGeom>
            <a:avLst/>
            <a:gdLst/>
            <a:ahLst/>
            <a:cxnLst/>
            <a:rect l="l" t="t" r="r" b="b"/>
            <a:pathLst>
              <a:path w="762763" h="762763">
                <a:moveTo>
                  <a:pt x="0" y="0"/>
                </a:moveTo>
                <a:lnTo>
                  <a:pt x="762764" y="0"/>
                </a:lnTo>
                <a:lnTo>
                  <a:pt x="762764" y="762763"/>
                </a:lnTo>
                <a:lnTo>
                  <a:pt x="0" y="762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4" name="TextBox 4"/>
          <p:cNvSpPr txBox="1"/>
          <p:nvPr/>
        </p:nvSpPr>
        <p:spPr>
          <a:xfrm>
            <a:off x="7535689" y="9644930"/>
            <a:ext cx="321662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>
                    <a:alpha val="19608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Python Community Meetup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8206" y="411163"/>
            <a:ext cx="12629076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Separating Type-Time from Runtime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08206" y="1848360"/>
            <a:ext cx="7910785" cy="5160653"/>
            <a:chOff x="0" y="0"/>
            <a:chExt cx="2083499" cy="13591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83499" cy="1359184"/>
            </a:xfrm>
            <a:custGeom>
              <a:avLst/>
              <a:gdLst/>
              <a:ahLst/>
              <a:cxnLst/>
              <a:rect l="l" t="t" r="r" b="b"/>
              <a:pathLst>
                <a:path w="2083499" h="1359184">
                  <a:moveTo>
                    <a:pt x="26424" y="0"/>
                  </a:moveTo>
                  <a:lnTo>
                    <a:pt x="2057075" y="0"/>
                  </a:lnTo>
                  <a:cubicBezTo>
                    <a:pt x="2064083" y="0"/>
                    <a:pt x="2070804" y="2784"/>
                    <a:pt x="2075760" y="7739"/>
                  </a:cubicBezTo>
                  <a:cubicBezTo>
                    <a:pt x="2080715" y="12695"/>
                    <a:pt x="2083499" y="19416"/>
                    <a:pt x="2083499" y="26424"/>
                  </a:cubicBezTo>
                  <a:lnTo>
                    <a:pt x="2083499" y="1332761"/>
                  </a:lnTo>
                  <a:cubicBezTo>
                    <a:pt x="2083499" y="1339769"/>
                    <a:pt x="2080715" y="1346490"/>
                    <a:pt x="2075760" y="1351445"/>
                  </a:cubicBezTo>
                  <a:cubicBezTo>
                    <a:pt x="2070804" y="1356400"/>
                    <a:pt x="2064083" y="1359184"/>
                    <a:pt x="2057075" y="1359184"/>
                  </a:cubicBezTo>
                  <a:lnTo>
                    <a:pt x="26424" y="1359184"/>
                  </a:lnTo>
                  <a:cubicBezTo>
                    <a:pt x="19416" y="1359184"/>
                    <a:pt x="12695" y="1356400"/>
                    <a:pt x="7739" y="1351445"/>
                  </a:cubicBezTo>
                  <a:cubicBezTo>
                    <a:pt x="2784" y="1346490"/>
                    <a:pt x="0" y="1339769"/>
                    <a:pt x="0" y="1332761"/>
                  </a:cubicBezTo>
                  <a:lnTo>
                    <a:pt x="0" y="26424"/>
                  </a:lnTo>
                  <a:cubicBezTo>
                    <a:pt x="0" y="19416"/>
                    <a:pt x="2784" y="12695"/>
                    <a:pt x="7739" y="7739"/>
                  </a:cubicBezTo>
                  <a:cubicBezTo>
                    <a:pt x="12695" y="2784"/>
                    <a:pt x="19416" y="0"/>
                    <a:pt x="26424" y="0"/>
                  </a:cubicBezTo>
                  <a:close/>
                </a:path>
              </a:pathLst>
            </a:custGeom>
            <a:solidFill>
              <a:srgbClr val="CDAA37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083499" cy="1397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48515" y="1848360"/>
            <a:ext cx="7910785" cy="5160653"/>
            <a:chOff x="0" y="0"/>
            <a:chExt cx="2083499" cy="13591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83499" cy="1359184"/>
            </a:xfrm>
            <a:custGeom>
              <a:avLst/>
              <a:gdLst/>
              <a:ahLst/>
              <a:cxnLst/>
              <a:rect l="l" t="t" r="r" b="b"/>
              <a:pathLst>
                <a:path w="2083499" h="1359184">
                  <a:moveTo>
                    <a:pt x="26424" y="0"/>
                  </a:moveTo>
                  <a:lnTo>
                    <a:pt x="2057075" y="0"/>
                  </a:lnTo>
                  <a:cubicBezTo>
                    <a:pt x="2064083" y="0"/>
                    <a:pt x="2070804" y="2784"/>
                    <a:pt x="2075760" y="7739"/>
                  </a:cubicBezTo>
                  <a:cubicBezTo>
                    <a:pt x="2080715" y="12695"/>
                    <a:pt x="2083499" y="19416"/>
                    <a:pt x="2083499" y="26424"/>
                  </a:cubicBezTo>
                  <a:lnTo>
                    <a:pt x="2083499" y="1332761"/>
                  </a:lnTo>
                  <a:cubicBezTo>
                    <a:pt x="2083499" y="1339769"/>
                    <a:pt x="2080715" y="1346490"/>
                    <a:pt x="2075760" y="1351445"/>
                  </a:cubicBezTo>
                  <a:cubicBezTo>
                    <a:pt x="2070804" y="1356400"/>
                    <a:pt x="2064083" y="1359184"/>
                    <a:pt x="2057075" y="1359184"/>
                  </a:cubicBezTo>
                  <a:lnTo>
                    <a:pt x="26424" y="1359184"/>
                  </a:lnTo>
                  <a:cubicBezTo>
                    <a:pt x="19416" y="1359184"/>
                    <a:pt x="12695" y="1356400"/>
                    <a:pt x="7739" y="1351445"/>
                  </a:cubicBezTo>
                  <a:cubicBezTo>
                    <a:pt x="2784" y="1346490"/>
                    <a:pt x="0" y="1339769"/>
                    <a:pt x="0" y="1332761"/>
                  </a:cubicBezTo>
                  <a:lnTo>
                    <a:pt x="0" y="26424"/>
                  </a:lnTo>
                  <a:cubicBezTo>
                    <a:pt x="0" y="19416"/>
                    <a:pt x="2784" y="12695"/>
                    <a:pt x="7739" y="7739"/>
                  </a:cubicBezTo>
                  <a:cubicBezTo>
                    <a:pt x="12695" y="2784"/>
                    <a:pt x="19416" y="0"/>
                    <a:pt x="26424" y="0"/>
                  </a:cubicBezTo>
                  <a:close/>
                </a:path>
              </a:pathLst>
            </a:custGeom>
            <a:solidFill>
              <a:srgbClr val="CDAA37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083499" cy="1397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522706" y="2103432"/>
            <a:ext cx="448178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Default approach: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96389" y="2103432"/>
            <a:ext cx="448178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Optimized approach: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218563"/>
            <a:ext cx="16069514" cy="56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</a:t>
            </a:r>
            <a:r>
              <a:rPr lang="en-US" sz="30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esult: </a:t>
            </a:r>
            <a:r>
              <a:rPr lang="en-US" sz="300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Type checkers and IDEs see the type, but zero runtime import cost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76143" y="8084084"/>
            <a:ext cx="11978270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</a:t>
            </a:r>
            <a:r>
              <a:rPr lang="en-US" sz="30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ey: </a:t>
            </a:r>
            <a:r>
              <a:rPr lang="en-US" sz="300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string quote 'ComplexClass' is required when importing under TYPE_CHECKING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57275" y="2936446"/>
            <a:ext cx="7392934" cy="2278326"/>
          </a:xfrm>
          <a:custGeom>
            <a:avLst/>
            <a:gdLst/>
            <a:ahLst/>
            <a:cxnLst/>
            <a:rect l="l" t="t" r="r" b="b"/>
            <a:pathLst>
              <a:path w="7392934" h="2278326">
                <a:moveTo>
                  <a:pt x="0" y="0"/>
                </a:moveTo>
                <a:lnTo>
                  <a:pt x="7392934" y="0"/>
                </a:lnTo>
                <a:lnTo>
                  <a:pt x="7392934" y="2278326"/>
                </a:lnTo>
                <a:lnTo>
                  <a:pt x="0" y="22783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7" name="Freeform 17"/>
          <p:cNvSpPr/>
          <p:nvPr/>
        </p:nvSpPr>
        <p:spPr>
          <a:xfrm>
            <a:off x="9685122" y="2936446"/>
            <a:ext cx="7237571" cy="3482227"/>
          </a:xfrm>
          <a:custGeom>
            <a:avLst/>
            <a:gdLst/>
            <a:ahLst/>
            <a:cxnLst/>
            <a:rect l="l" t="t" r="r" b="b"/>
            <a:pathLst>
              <a:path w="7237571" h="3482227">
                <a:moveTo>
                  <a:pt x="0" y="0"/>
                </a:moveTo>
                <a:lnTo>
                  <a:pt x="7237571" y="0"/>
                </a:lnTo>
                <a:lnTo>
                  <a:pt x="7237571" y="3482228"/>
                </a:lnTo>
                <a:lnTo>
                  <a:pt x="0" y="3482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54413" y="9344996"/>
            <a:ext cx="3021530" cy="676067"/>
          </a:xfrm>
          <a:custGeom>
            <a:avLst/>
            <a:gdLst/>
            <a:ahLst/>
            <a:cxnLst/>
            <a:rect l="l" t="t" r="r" b="b"/>
            <a:pathLst>
              <a:path w="3021530" h="676067">
                <a:moveTo>
                  <a:pt x="0" y="0"/>
                </a:moveTo>
                <a:lnTo>
                  <a:pt x="3021530" y="0"/>
                </a:lnTo>
                <a:lnTo>
                  <a:pt x="3021530" y="676067"/>
                </a:lnTo>
                <a:lnTo>
                  <a:pt x="0" y="67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3" name="Freeform 3"/>
          <p:cNvSpPr/>
          <p:nvPr/>
        </p:nvSpPr>
        <p:spPr>
          <a:xfrm>
            <a:off x="426824" y="9258300"/>
            <a:ext cx="762763" cy="762763"/>
          </a:xfrm>
          <a:custGeom>
            <a:avLst/>
            <a:gdLst/>
            <a:ahLst/>
            <a:cxnLst/>
            <a:rect l="l" t="t" r="r" b="b"/>
            <a:pathLst>
              <a:path w="762763" h="762763">
                <a:moveTo>
                  <a:pt x="0" y="0"/>
                </a:moveTo>
                <a:lnTo>
                  <a:pt x="762764" y="0"/>
                </a:lnTo>
                <a:lnTo>
                  <a:pt x="762764" y="762763"/>
                </a:lnTo>
                <a:lnTo>
                  <a:pt x="0" y="762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4" name="TextBox 4"/>
          <p:cNvSpPr txBox="1"/>
          <p:nvPr/>
        </p:nvSpPr>
        <p:spPr>
          <a:xfrm>
            <a:off x="7535689" y="9644930"/>
            <a:ext cx="321662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>
                    <a:alpha val="19608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Python Community Meetup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8206" y="411163"/>
            <a:ext cx="14667426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Future Annotations: Deferred Evaluation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08206" y="1848360"/>
            <a:ext cx="8710885" cy="3103253"/>
            <a:chOff x="0" y="0"/>
            <a:chExt cx="2294225" cy="8173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94225" cy="817318"/>
            </a:xfrm>
            <a:custGeom>
              <a:avLst/>
              <a:gdLst/>
              <a:ahLst/>
              <a:cxnLst/>
              <a:rect l="l" t="t" r="r" b="b"/>
              <a:pathLst>
                <a:path w="2294225" h="817318">
                  <a:moveTo>
                    <a:pt x="23997" y="0"/>
                  </a:moveTo>
                  <a:lnTo>
                    <a:pt x="2270228" y="0"/>
                  </a:lnTo>
                  <a:cubicBezTo>
                    <a:pt x="2283481" y="0"/>
                    <a:pt x="2294225" y="10744"/>
                    <a:pt x="2294225" y="23997"/>
                  </a:cubicBezTo>
                  <a:lnTo>
                    <a:pt x="2294225" y="793321"/>
                  </a:lnTo>
                  <a:cubicBezTo>
                    <a:pt x="2294225" y="799685"/>
                    <a:pt x="2291697" y="805789"/>
                    <a:pt x="2287196" y="810289"/>
                  </a:cubicBezTo>
                  <a:cubicBezTo>
                    <a:pt x="2282696" y="814790"/>
                    <a:pt x="2276593" y="817318"/>
                    <a:pt x="2270228" y="817318"/>
                  </a:cubicBezTo>
                  <a:lnTo>
                    <a:pt x="23997" y="817318"/>
                  </a:lnTo>
                  <a:cubicBezTo>
                    <a:pt x="17632" y="817318"/>
                    <a:pt x="11529" y="814790"/>
                    <a:pt x="7028" y="810289"/>
                  </a:cubicBezTo>
                  <a:cubicBezTo>
                    <a:pt x="2528" y="805789"/>
                    <a:pt x="0" y="799685"/>
                    <a:pt x="0" y="793321"/>
                  </a:cubicBezTo>
                  <a:lnTo>
                    <a:pt x="0" y="23997"/>
                  </a:lnTo>
                  <a:cubicBezTo>
                    <a:pt x="0" y="17632"/>
                    <a:pt x="2528" y="11529"/>
                    <a:pt x="7028" y="7028"/>
                  </a:cubicBezTo>
                  <a:cubicBezTo>
                    <a:pt x="11529" y="2528"/>
                    <a:pt x="17632" y="0"/>
                    <a:pt x="23997" y="0"/>
                  </a:cubicBezTo>
                  <a:close/>
                </a:path>
              </a:pathLst>
            </a:custGeom>
            <a:solidFill>
              <a:srgbClr val="FFCD3D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294225" cy="855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106295"/>
            <a:ext cx="800603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Before Python 3.7 (string quotes required):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2336" y="3164205"/>
            <a:ext cx="7458914" cy="242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</a:t>
            </a:r>
            <a:r>
              <a:rPr lang="en-US" sz="30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it works:</a:t>
            </a:r>
          </a:p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0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All annotations become strings automatically - evaluated only by type checkers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08206" y="5143500"/>
            <a:ext cx="8710885" cy="3998603"/>
            <a:chOff x="0" y="0"/>
            <a:chExt cx="2294225" cy="10531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94225" cy="1053130"/>
            </a:xfrm>
            <a:custGeom>
              <a:avLst/>
              <a:gdLst/>
              <a:ahLst/>
              <a:cxnLst/>
              <a:rect l="l" t="t" r="r" b="b"/>
              <a:pathLst>
                <a:path w="2294225" h="1053130">
                  <a:moveTo>
                    <a:pt x="23997" y="0"/>
                  </a:moveTo>
                  <a:lnTo>
                    <a:pt x="2270228" y="0"/>
                  </a:lnTo>
                  <a:cubicBezTo>
                    <a:pt x="2283481" y="0"/>
                    <a:pt x="2294225" y="10744"/>
                    <a:pt x="2294225" y="23997"/>
                  </a:cubicBezTo>
                  <a:lnTo>
                    <a:pt x="2294225" y="1029134"/>
                  </a:lnTo>
                  <a:cubicBezTo>
                    <a:pt x="2294225" y="1035498"/>
                    <a:pt x="2291697" y="1041601"/>
                    <a:pt x="2287196" y="1046102"/>
                  </a:cubicBezTo>
                  <a:cubicBezTo>
                    <a:pt x="2282696" y="1050602"/>
                    <a:pt x="2276593" y="1053130"/>
                    <a:pt x="2270228" y="1053130"/>
                  </a:cubicBezTo>
                  <a:lnTo>
                    <a:pt x="23997" y="1053130"/>
                  </a:lnTo>
                  <a:cubicBezTo>
                    <a:pt x="17632" y="1053130"/>
                    <a:pt x="11529" y="1050602"/>
                    <a:pt x="7028" y="1046102"/>
                  </a:cubicBezTo>
                  <a:cubicBezTo>
                    <a:pt x="2528" y="1041601"/>
                    <a:pt x="0" y="1035498"/>
                    <a:pt x="0" y="1029134"/>
                  </a:cubicBezTo>
                  <a:lnTo>
                    <a:pt x="0" y="23997"/>
                  </a:lnTo>
                  <a:cubicBezTo>
                    <a:pt x="0" y="17632"/>
                    <a:pt x="2528" y="11529"/>
                    <a:pt x="7028" y="7028"/>
                  </a:cubicBezTo>
                  <a:cubicBezTo>
                    <a:pt x="11529" y="2528"/>
                    <a:pt x="17632" y="0"/>
                    <a:pt x="23997" y="0"/>
                  </a:cubicBezTo>
                  <a:close/>
                </a:path>
              </a:pathLst>
            </a:custGeom>
            <a:solidFill>
              <a:srgbClr val="FFCD3D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294225" cy="1091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5267325"/>
            <a:ext cx="7729959" cy="92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With future annotations (Python 3.7+):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300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162336" y="6491292"/>
            <a:ext cx="7458914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</a:t>
            </a:r>
            <a:r>
              <a:rPr lang="en-US" sz="30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te: </a:t>
            </a:r>
            <a:r>
              <a:rPr lang="en-US" sz="300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 becomes default behavior in Python 3.11+</a:t>
            </a:r>
          </a:p>
        </p:txBody>
      </p:sp>
      <p:sp>
        <p:nvSpPr>
          <p:cNvPr id="16" name="Freeform 16"/>
          <p:cNvSpPr/>
          <p:nvPr/>
        </p:nvSpPr>
        <p:spPr>
          <a:xfrm>
            <a:off x="1105998" y="2789747"/>
            <a:ext cx="8115300" cy="1582228"/>
          </a:xfrm>
          <a:custGeom>
            <a:avLst/>
            <a:gdLst/>
            <a:ahLst/>
            <a:cxnLst/>
            <a:rect l="l" t="t" r="r" b="b"/>
            <a:pathLst>
              <a:path w="8115300" h="1582228">
                <a:moveTo>
                  <a:pt x="0" y="0"/>
                </a:moveTo>
                <a:lnTo>
                  <a:pt x="8115300" y="0"/>
                </a:lnTo>
                <a:lnTo>
                  <a:pt x="8115300" y="1582228"/>
                </a:lnTo>
                <a:lnTo>
                  <a:pt x="0" y="158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7" name="Freeform 17"/>
          <p:cNvSpPr/>
          <p:nvPr/>
        </p:nvSpPr>
        <p:spPr>
          <a:xfrm>
            <a:off x="1105998" y="5990291"/>
            <a:ext cx="8115300" cy="2654060"/>
          </a:xfrm>
          <a:custGeom>
            <a:avLst/>
            <a:gdLst/>
            <a:ahLst/>
            <a:cxnLst/>
            <a:rect l="l" t="t" r="r" b="b"/>
            <a:pathLst>
              <a:path w="8115300" h="2654060">
                <a:moveTo>
                  <a:pt x="0" y="0"/>
                </a:moveTo>
                <a:lnTo>
                  <a:pt x="8115300" y="0"/>
                </a:lnTo>
                <a:lnTo>
                  <a:pt x="8115300" y="2654060"/>
                </a:lnTo>
                <a:lnTo>
                  <a:pt x="0" y="26540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54413" y="9344996"/>
            <a:ext cx="3021530" cy="676067"/>
          </a:xfrm>
          <a:custGeom>
            <a:avLst/>
            <a:gdLst/>
            <a:ahLst/>
            <a:cxnLst/>
            <a:rect l="l" t="t" r="r" b="b"/>
            <a:pathLst>
              <a:path w="3021530" h="676067">
                <a:moveTo>
                  <a:pt x="0" y="0"/>
                </a:moveTo>
                <a:lnTo>
                  <a:pt x="3021530" y="0"/>
                </a:lnTo>
                <a:lnTo>
                  <a:pt x="3021530" y="676067"/>
                </a:lnTo>
                <a:lnTo>
                  <a:pt x="0" y="67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3" name="Freeform 3"/>
          <p:cNvSpPr/>
          <p:nvPr/>
        </p:nvSpPr>
        <p:spPr>
          <a:xfrm>
            <a:off x="426824" y="9258300"/>
            <a:ext cx="762763" cy="762763"/>
          </a:xfrm>
          <a:custGeom>
            <a:avLst/>
            <a:gdLst/>
            <a:ahLst/>
            <a:cxnLst/>
            <a:rect l="l" t="t" r="r" b="b"/>
            <a:pathLst>
              <a:path w="762763" h="762763">
                <a:moveTo>
                  <a:pt x="0" y="0"/>
                </a:moveTo>
                <a:lnTo>
                  <a:pt x="762764" y="0"/>
                </a:lnTo>
                <a:lnTo>
                  <a:pt x="762764" y="762763"/>
                </a:lnTo>
                <a:lnTo>
                  <a:pt x="0" y="762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4" name="TextBox 4"/>
          <p:cNvSpPr txBox="1"/>
          <p:nvPr/>
        </p:nvSpPr>
        <p:spPr>
          <a:xfrm>
            <a:off x="7535689" y="9644930"/>
            <a:ext cx="321662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>
                    <a:alpha val="19608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Python Community Meetup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7706" y="735013"/>
            <a:ext cx="17479794" cy="174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Protocol Types: Structural Typing</a:t>
            </a:r>
          </a:p>
          <a:p>
            <a:pPr algn="l">
              <a:lnSpc>
                <a:spcPts val="6760"/>
              </a:lnSpc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 (Python 3.8+)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8206" y="2887345"/>
            <a:ext cx="800603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 creates tight coupling: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2086" y="7996519"/>
            <a:ext cx="17555414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Any class wi</a:t>
            </a:r>
            <a:r>
              <a:rPr lang="en-US" sz="30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 a matching signature works - no inheritance or imports needed</a:t>
            </a:r>
          </a:p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Requires:</a:t>
            </a:r>
            <a:r>
              <a:rPr lang="en-US" sz="300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Python 3.8 or higher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26824" y="2705610"/>
            <a:ext cx="7597825" cy="5060324"/>
            <a:chOff x="0" y="0"/>
            <a:chExt cx="2001073" cy="1332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01073" cy="1332760"/>
            </a:xfrm>
            <a:custGeom>
              <a:avLst/>
              <a:gdLst/>
              <a:ahLst/>
              <a:cxnLst/>
              <a:rect l="l" t="t" r="r" b="b"/>
              <a:pathLst>
                <a:path w="2001073" h="1332760">
                  <a:moveTo>
                    <a:pt x="27512" y="0"/>
                  </a:moveTo>
                  <a:lnTo>
                    <a:pt x="1973561" y="0"/>
                  </a:lnTo>
                  <a:cubicBezTo>
                    <a:pt x="1980858" y="0"/>
                    <a:pt x="1987856" y="2899"/>
                    <a:pt x="1993015" y="8058"/>
                  </a:cubicBezTo>
                  <a:cubicBezTo>
                    <a:pt x="1998175" y="13218"/>
                    <a:pt x="2001073" y="20215"/>
                    <a:pt x="2001073" y="27512"/>
                  </a:cubicBezTo>
                  <a:lnTo>
                    <a:pt x="2001073" y="1305248"/>
                  </a:lnTo>
                  <a:cubicBezTo>
                    <a:pt x="2001073" y="1312545"/>
                    <a:pt x="1998175" y="1319543"/>
                    <a:pt x="1993015" y="1324702"/>
                  </a:cubicBezTo>
                  <a:cubicBezTo>
                    <a:pt x="1987856" y="1329862"/>
                    <a:pt x="1980858" y="1332760"/>
                    <a:pt x="1973561" y="1332760"/>
                  </a:cubicBezTo>
                  <a:lnTo>
                    <a:pt x="27512" y="1332760"/>
                  </a:lnTo>
                  <a:cubicBezTo>
                    <a:pt x="20215" y="1332760"/>
                    <a:pt x="13218" y="1329862"/>
                    <a:pt x="8058" y="1324702"/>
                  </a:cubicBezTo>
                  <a:cubicBezTo>
                    <a:pt x="2899" y="1319543"/>
                    <a:pt x="0" y="1312545"/>
                    <a:pt x="0" y="1305248"/>
                  </a:cubicBezTo>
                  <a:lnTo>
                    <a:pt x="0" y="27512"/>
                  </a:lnTo>
                  <a:cubicBezTo>
                    <a:pt x="0" y="20215"/>
                    <a:pt x="2899" y="13218"/>
                    <a:pt x="8058" y="8058"/>
                  </a:cubicBezTo>
                  <a:cubicBezTo>
                    <a:pt x="13218" y="2899"/>
                    <a:pt x="20215" y="0"/>
                    <a:pt x="2751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ACF40"/>
              </a:solidFill>
              <a:prstDash val="solid"/>
              <a:round/>
            </a:ln>
          </p:spPr>
          <p:txBody>
            <a:bodyPr/>
            <a:lstStyle/>
            <a:p>
              <a:endParaRPr lang="en-I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01073" cy="1370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356675" y="2887345"/>
            <a:ext cx="538802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 can design for flexibility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366075" y="2705610"/>
            <a:ext cx="8893225" cy="5024209"/>
            <a:chOff x="0" y="0"/>
            <a:chExt cx="2342248" cy="13232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42249" cy="1323249"/>
            </a:xfrm>
            <a:custGeom>
              <a:avLst/>
              <a:gdLst/>
              <a:ahLst/>
              <a:cxnLst/>
              <a:rect l="l" t="t" r="r" b="b"/>
              <a:pathLst>
                <a:path w="2342249" h="1323249">
                  <a:moveTo>
                    <a:pt x="23505" y="0"/>
                  </a:moveTo>
                  <a:lnTo>
                    <a:pt x="2318744" y="0"/>
                  </a:lnTo>
                  <a:cubicBezTo>
                    <a:pt x="2331725" y="0"/>
                    <a:pt x="2342249" y="10523"/>
                    <a:pt x="2342249" y="23505"/>
                  </a:cubicBezTo>
                  <a:lnTo>
                    <a:pt x="2342249" y="1299744"/>
                  </a:lnTo>
                  <a:cubicBezTo>
                    <a:pt x="2342249" y="1305978"/>
                    <a:pt x="2339772" y="1311956"/>
                    <a:pt x="2335364" y="1316364"/>
                  </a:cubicBezTo>
                  <a:cubicBezTo>
                    <a:pt x="2330956" y="1320772"/>
                    <a:pt x="2324978" y="1323249"/>
                    <a:pt x="2318744" y="1323249"/>
                  </a:cubicBezTo>
                  <a:lnTo>
                    <a:pt x="23505" y="1323249"/>
                  </a:lnTo>
                  <a:cubicBezTo>
                    <a:pt x="10523" y="1323249"/>
                    <a:pt x="0" y="1312725"/>
                    <a:pt x="0" y="1299744"/>
                  </a:cubicBezTo>
                  <a:lnTo>
                    <a:pt x="0" y="23505"/>
                  </a:lnTo>
                  <a:cubicBezTo>
                    <a:pt x="0" y="10523"/>
                    <a:pt x="10523" y="0"/>
                    <a:pt x="235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ACF40"/>
              </a:solidFill>
              <a:prstDash val="solid"/>
              <a:round/>
            </a:ln>
          </p:spPr>
          <p:txBody>
            <a:bodyPr/>
            <a:lstStyle/>
            <a:p>
              <a:endParaRPr lang="en-I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342248" cy="1361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3573" y="3772535"/>
            <a:ext cx="6949356" cy="2073559"/>
          </a:xfrm>
          <a:custGeom>
            <a:avLst/>
            <a:gdLst/>
            <a:ahLst/>
            <a:cxnLst/>
            <a:rect l="l" t="t" r="r" b="b"/>
            <a:pathLst>
              <a:path w="6949356" h="2073559">
                <a:moveTo>
                  <a:pt x="0" y="0"/>
                </a:moveTo>
                <a:lnTo>
                  <a:pt x="6949356" y="0"/>
                </a:lnTo>
                <a:lnTo>
                  <a:pt x="6949356" y="2073559"/>
                </a:lnTo>
                <a:lnTo>
                  <a:pt x="0" y="20735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8007" b="-169"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6" name="Freeform 16"/>
          <p:cNvSpPr/>
          <p:nvPr/>
        </p:nvSpPr>
        <p:spPr>
          <a:xfrm>
            <a:off x="8755038" y="3622271"/>
            <a:ext cx="8192017" cy="3374699"/>
          </a:xfrm>
          <a:custGeom>
            <a:avLst/>
            <a:gdLst/>
            <a:ahLst/>
            <a:cxnLst/>
            <a:rect l="l" t="t" r="r" b="b"/>
            <a:pathLst>
              <a:path w="8192017" h="3374699">
                <a:moveTo>
                  <a:pt x="0" y="0"/>
                </a:moveTo>
                <a:lnTo>
                  <a:pt x="8192017" y="0"/>
                </a:lnTo>
                <a:lnTo>
                  <a:pt x="8192017" y="3374699"/>
                </a:lnTo>
                <a:lnTo>
                  <a:pt x="0" y="33746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54413" y="9344996"/>
            <a:ext cx="3021530" cy="676067"/>
          </a:xfrm>
          <a:custGeom>
            <a:avLst/>
            <a:gdLst/>
            <a:ahLst/>
            <a:cxnLst/>
            <a:rect l="l" t="t" r="r" b="b"/>
            <a:pathLst>
              <a:path w="3021530" h="676067">
                <a:moveTo>
                  <a:pt x="0" y="0"/>
                </a:moveTo>
                <a:lnTo>
                  <a:pt x="3021530" y="0"/>
                </a:lnTo>
                <a:lnTo>
                  <a:pt x="3021530" y="676067"/>
                </a:lnTo>
                <a:lnTo>
                  <a:pt x="0" y="67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3" name="Freeform 3"/>
          <p:cNvSpPr/>
          <p:nvPr/>
        </p:nvSpPr>
        <p:spPr>
          <a:xfrm>
            <a:off x="426824" y="9258300"/>
            <a:ext cx="762763" cy="762763"/>
          </a:xfrm>
          <a:custGeom>
            <a:avLst/>
            <a:gdLst/>
            <a:ahLst/>
            <a:cxnLst/>
            <a:rect l="l" t="t" r="r" b="b"/>
            <a:pathLst>
              <a:path w="762763" h="762763">
                <a:moveTo>
                  <a:pt x="0" y="0"/>
                </a:moveTo>
                <a:lnTo>
                  <a:pt x="762764" y="0"/>
                </a:lnTo>
                <a:lnTo>
                  <a:pt x="762764" y="762763"/>
                </a:lnTo>
                <a:lnTo>
                  <a:pt x="0" y="762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4" name="TextBox 4"/>
          <p:cNvSpPr txBox="1"/>
          <p:nvPr/>
        </p:nvSpPr>
        <p:spPr>
          <a:xfrm>
            <a:off x="7535689" y="9644930"/>
            <a:ext cx="321662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>
                    <a:alpha val="19608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Python Community Meetup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7706" y="735013"/>
            <a:ext cx="16774944" cy="88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Reviewing AI-Generated Code for Dependencies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21460" y="2338184"/>
            <a:ext cx="396743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Four-point checklist: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13156" y="7879080"/>
            <a:ext cx="14491318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profession</a:t>
            </a:r>
            <a:r>
              <a:rPr lang="en-US" sz="30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 edge: </a:t>
            </a:r>
            <a:r>
              <a:rPr lang="en-US" sz="300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Understanding these patterns transforms AI-generated code from "working" to "optimized"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045607" y="3251819"/>
            <a:ext cx="10196785" cy="702953"/>
            <a:chOff x="0" y="0"/>
            <a:chExt cx="2685573" cy="1851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85573" cy="185140"/>
            </a:xfrm>
            <a:custGeom>
              <a:avLst/>
              <a:gdLst/>
              <a:ahLst/>
              <a:cxnLst/>
              <a:rect l="l" t="t" r="r" b="b"/>
              <a:pathLst>
                <a:path w="2685573" h="185140">
                  <a:moveTo>
                    <a:pt x="9111" y="0"/>
                  </a:moveTo>
                  <a:lnTo>
                    <a:pt x="2676462" y="0"/>
                  </a:lnTo>
                  <a:cubicBezTo>
                    <a:pt x="2678879" y="0"/>
                    <a:pt x="2681196" y="960"/>
                    <a:pt x="2682904" y="2669"/>
                  </a:cubicBezTo>
                  <a:cubicBezTo>
                    <a:pt x="2684613" y="4377"/>
                    <a:pt x="2685573" y="6695"/>
                    <a:pt x="2685573" y="9111"/>
                  </a:cubicBezTo>
                  <a:lnTo>
                    <a:pt x="2685573" y="176029"/>
                  </a:lnTo>
                  <a:cubicBezTo>
                    <a:pt x="2685573" y="178445"/>
                    <a:pt x="2684613" y="180763"/>
                    <a:pt x="2682904" y="182471"/>
                  </a:cubicBezTo>
                  <a:cubicBezTo>
                    <a:pt x="2681196" y="184180"/>
                    <a:pt x="2678879" y="185140"/>
                    <a:pt x="2676462" y="185140"/>
                  </a:cubicBezTo>
                  <a:lnTo>
                    <a:pt x="9111" y="185140"/>
                  </a:lnTo>
                  <a:cubicBezTo>
                    <a:pt x="6695" y="185140"/>
                    <a:pt x="4377" y="184180"/>
                    <a:pt x="2669" y="182471"/>
                  </a:cubicBezTo>
                  <a:cubicBezTo>
                    <a:pt x="960" y="180763"/>
                    <a:pt x="0" y="178445"/>
                    <a:pt x="0" y="176029"/>
                  </a:cubicBezTo>
                  <a:lnTo>
                    <a:pt x="0" y="9111"/>
                  </a:lnTo>
                  <a:cubicBezTo>
                    <a:pt x="0" y="6695"/>
                    <a:pt x="960" y="4377"/>
                    <a:pt x="2669" y="2669"/>
                  </a:cubicBezTo>
                  <a:cubicBezTo>
                    <a:pt x="4377" y="960"/>
                    <a:pt x="6695" y="0"/>
                    <a:pt x="9111" y="0"/>
                  </a:cubicBezTo>
                  <a:close/>
                </a:path>
              </a:pathLst>
            </a:custGeom>
            <a:solidFill>
              <a:srgbClr val="CDAA37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685573" cy="223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217057" y="3384542"/>
            <a:ext cx="801599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</a:t>
            </a:r>
            <a:r>
              <a:rPr lang="en-US" sz="23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Heavy imports at module level → Consider local scope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045607" y="4278622"/>
            <a:ext cx="10196785" cy="702953"/>
            <a:chOff x="0" y="0"/>
            <a:chExt cx="2685573" cy="1851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85573" cy="185140"/>
            </a:xfrm>
            <a:custGeom>
              <a:avLst/>
              <a:gdLst/>
              <a:ahLst/>
              <a:cxnLst/>
              <a:rect l="l" t="t" r="r" b="b"/>
              <a:pathLst>
                <a:path w="2685573" h="185140">
                  <a:moveTo>
                    <a:pt x="9111" y="0"/>
                  </a:moveTo>
                  <a:lnTo>
                    <a:pt x="2676462" y="0"/>
                  </a:lnTo>
                  <a:cubicBezTo>
                    <a:pt x="2678879" y="0"/>
                    <a:pt x="2681196" y="960"/>
                    <a:pt x="2682904" y="2669"/>
                  </a:cubicBezTo>
                  <a:cubicBezTo>
                    <a:pt x="2684613" y="4377"/>
                    <a:pt x="2685573" y="6695"/>
                    <a:pt x="2685573" y="9111"/>
                  </a:cubicBezTo>
                  <a:lnTo>
                    <a:pt x="2685573" y="176029"/>
                  </a:lnTo>
                  <a:cubicBezTo>
                    <a:pt x="2685573" y="178445"/>
                    <a:pt x="2684613" y="180763"/>
                    <a:pt x="2682904" y="182471"/>
                  </a:cubicBezTo>
                  <a:cubicBezTo>
                    <a:pt x="2681196" y="184180"/>
                    <a:pt x="2678879" y="185140"/>
                    <a:pt x="2676462" y="185140"/>
                  </a:cubicBezTo>
                  <a:lnTo>
                    <a:pt x="9111" y="185140"/>
                  </a:lnTo>
                  <a:cubicBezTo>
                    <a:pt x="6695" y="185140"/>
                    <a:pt x="4377" y="184180"/>
                    <a:pt x="2669" y="182471"/>
                  </a:cubicBezTo>
                  <a:cubicBezTo>
                    <a:pt x="960" y="180763"/>
                    <a:pt x="0" y="178445"/>
                    <a:pt x="0" y="176029"/>
                  </a:cubicBezTo>
                  <a:lnTo>
                    <a:pt x="0" y="9111"/>
                  </a:lnTo>
                  <a:cubicBezTo>
                    <a:pt x="0" y="6695"/>
                    <a:pt x="960" y="4377"/>
                    <a:pt x="2669" y="2669"/>
                  </a:cubicBezTo>
                  <a:cubicBezTo>
                    <a:pt x="4377" y="960"/>
                    <a:pt x="6695" y="0"/>
                    <a:pt x="9111" y="0"/>
                  </a:cubicBezTo>
                  <a:close/>
                </a:path>
              </a:pathLst>
            </a:custGeom>
            <a:solidFill>
              <a:srgbClr val="CDAA37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685573" cy="223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159907" y="4420870"/>
            <a:ext cx="961619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</a:t>
            </a:r>
            <a:r>
              <a:rPr lang="en-US" sz="23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Imports used only in type hints → Use TYPE_CHECKING block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045607" y="5305425"/>
            <a:ext cx="10196785" cy="702953"/>
            <a:chOff x="0" y="0"/>
            <a:chExt cx="2685573" cy="1851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85573" cy="185140"/>
            </a:xfrm>
            <a:custGeom>
              <a:avLst/>
              <a:gdLst/>
              <a:ahLst/>
              <a:cxnLst/>
              <a:rect l="l" t="t" r="r" b="b"/>
              <a:pathLst>
                <a:path w="2685573" h="185140">
                  <a:moveTo>
                    <a:pt x="9111" y="0"/>
                  </a:moveTo>
                  <a:lnTo>
                    <a:pt x="2676462" y="0"/>
                  </a:lnTo>
                  <a:cubicBezTo>
                    <a:pt x="2678879" y="0"/>
                    <a:pt x="2681196" y="960"/>
                    <a:pt x="2682904" y="2669"/>
                  </a:cubicBezTo>
                  <a:cubicBezTo>
                    <a:pt x="2684613" y="4377"/>
                    <a:pt x="2685573" y="6695"/>
                    <a:pt x="2685573" y="9111"/>
                  </a:cubicBezTo>
                  <a:lnTo>
                    <a:pt x="2685573" y="176029"/>
                  </a:lnTo>
                  <a:cubicBezTo>
                    <a:pt x="2685573" y="178445"/>
                    <a:pt x="2684613" y="180763"/>
                    <a:pt x="2682904" y="182471"/>
                  </a:cubicBezTo>
                  <a:cubicBezTo>
                    <a:pt x="2681196" y="184180"/>
                    <a:pt x="2678879" y="185140"/>
                    <a:pt x="2676462" y="185140"/>
                  </a:cubicBezTo>
                  <a:lnTo>
                    <a:pt x="9111" y="185140"/>
                  </a:lnTo>
                  <a:cubicBezTo>
                    <a:pt x="6695" y="185140"/>
                    <a:pt x="4377" y="184180"/>
                    <a:pt x="2669" y="182471"/>
                  </a:cubicBezTo>
                  <a:cubicBezTo>
                    <a:pt x="960" y="180763"/>
                    <a:pt x="0" y="178445"/>
                    <a:pt x="0" y="176029"/>
                  </a:cubicBezTo>
                  <a:lnTo>
                    <a:pt x="0" y="9111"/>
                  </a:lnTo>
                  <a:cubicBezTo>
                    <a:pt x="0" y="6695"/>
                    <a:pt x="960" y="4377"/>
                    <a:pt x="2669" y="2669"/>
                  </a:cubicBezTo>
                  <a:cubicBezTo>
                    <a:pt x="4377" y="960"/>
                    <a:pt x="6695" y="0"/>
                    <a:pt x="9111" y="0"/>
                  </a:cubicBezTo>
                  <a:close/>
                </a:path>
              </a:pathLst>
            </a:custGeom>
            <a:solidFill>
              <a:srgbClr val="CDAA37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685573" cy="223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217057" y="5448300"/>
            <a:ext cx="984479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3.</a:t>
            </a:r>
            <a:r>
              <a:rPr lang="en-US" sz="23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Circular dependency → Add from __future__ import annotations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045607" y="6332228"/>
            <a:ext cx="10196785" cy="702953"/>
            <a:chOff x="0" y="0"/>
            <a:chExt cx="2685573" cy="1851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685573" cy="185140"/>
            </a:xfrm>
            <a:custGeom>
              <a:avLst/>
              <a:gdLst/>
              <a:ahLst/>
              <a:cxnLst/>
              <a:rect l="l" t="t" r="r" b="b"/>
              <a:pathLst>
                <a:path w="2685573" h="185140">
                  <a:moveTo>
                    <a:pt x="9111" y="0"/>
                  </a:moveTo>
                  <a:lnTo>
                    <a:pt x="2676462" y="0"/>
                  </a:lnTo>
                  <a:cubicBezTo>
                    <a:pt x="2678879" y="0"/>
                    <a:pt x="2681196" y="960"/>
                    <a:pt x="2682904" y="2669"/>
                  </a:cubicBezTo>
                  <a:cubicBezTo>
                    <a:pt x="2684613" y="4377"/>
                    <a:pt x="2685573" y="6695"/>
                    <a:pt x="2685573" y="9111"/>
                  </a:cubicBezTo>
                  <a:lnTo>
                    <a:pt x="2685573" y="176029"/>
                  </a:lnTo>
                  <a:cubicBezTo>
                    <a:pt x="2685573" y="178445"/>
                    <a:pt x="2684613" y="180763"/>
                    <a:pt x="2682904" y="182471"/>
                  </a:cubicBezTo>
                  <a:cubicBezTo>
                    <a:pt x="2681196" y="184180"/>
                    <a:pt x="2678879" y="185140"/>
                    <a:pt x="2676462" y="185140"/>
                  </a:cubicBezTo>
                  <a:lnTo>
                    <a:pt x="9111" y="185140"/>
                  </a:lnTo>
                  <a:cubicBezTo>
                    <a:pt x="6695" y="185140"/>
                    <a:pt x="4377" y="184180"/>
                    <a:pt x="2669" y="182471"/>
                  </a:cubicBezTo>
                  <a:cubicBezTo>
                    <a:pt x="960" y="180763"/>
                    <a:pt x="0" y="178445"/>
                    <a:pt x="0" y="176029"/>
                  </a:cubicBezTo>
                  <a:lnTo>
                    <a:pt x="0" y="9111"/>
                  </a:lnTo>
                  <a:cubicBezTo>
                    <a:pt x="0" y="6695"/>
                    <a:pt x="960" y="4377"/>
                    <a:pt x="2669" y="2669"/>
                  </a:cubicBezTo>
                  <a:cubicBezTo>
                    <a:pt x="4377" y="960"/>
                    <a:pt x="6695" y="0"/>
                    <a:pt x="9111" y="0"/>
                  </a:cubicBezTo>
                  <a:close/>
                </a:path>
              </a:pathLst>
            </a:custGeom>
            <a:solidFill>
              <a:srgbClr val="CDAA37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685573" cy="223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217057" y="6456053"/>
            <a:ext cx="961619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4.</a:t>
            </a:r>
            <a:r>
              <a:rPr lang="en-US" sz="23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Tight coupling to specific classes → Consider Protocol types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54413" y="9344996"/>
            <a:ext cx="3021530" cy="676067"/>
          </a:xfrm>
          <a:custGeom>
            <a:avLst/>
            <a:gdLst/>
            <a:ahLst/>
            <a:cxnLst/>
            <a:rect l="l" t="t" r="r" b="b"/>
            <a:pathLst>
              <a:path w="3021530" h="676067">
                <a:moveTo>
                  <a:pt x="0" y="0"/>
                </a:moveTo>
                <a:lnTo>
                  <a:pt x="3021530" y="0"/>
                </a:lnTo>
                <a:lnTo>
                  <a:pt x="3021530" y="676067"/>
                </a:lnTo>
                <a:lnTo>
                  <a:pt x="0" y="67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3" name="Freeform 3"/>
          <p:cNvSpPr/>
          <p:nvPr/>
        </p:nvSpPr>
        <p:spPr>
          <a:xfrm>
            <a:off x="426824" y="9258300"/>
            <a:ext cx="762763" cy="762763"/>
          </a:xfrm>
          <a:custGeom>
            <a:avLst/>
            <a:gdLst/>
            <a:ahLst/>
            <a:cxnLst/>
            <a:rect l="l" t="t" r="r" b="b"/>
            <a:pathLst>
              <a:path w="762763" h="762763">
                <a:moveTo>
                  <a:pt x="0" y="0"/>
                </a:moveTo>
                <a:lnTo>
                  <a:pt x="762764" y="0"/>
                </a:lnTo>
                <a:lnTo>
                  <a:pt x="762764" y="762763"/>
                </a:lnTo>
                <a:lnTo>
                  <a:pt x="0" y="762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4" name="TextBox 4"/>
          <p:cNvSpPr txBox="1"/>
          <p:nvPr/>
        </p:nvSpPr>
        <p:spPr>
          <a:xfrm>
            <a:off x="7535689" y="9644930"/>
            <a:ext cx="321662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>
                    <a:alpha val="19608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Python Community Meetup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7706" y="735013"/>
            <a:ext cx="16774944" cy="88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Measuring and Maintaining Quality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55526" y="2032635"/>
            <a:ext cx="17256224" cy="6798953"/>
            <a:chOff x="0" y="0"/>
            <a:chExt cx="4544849" cy="17906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44849" cy="1790671"/>
            </a:xfrm>
            <a:custGeom>
              <a:avLst/>
              <a:gdLst/>
              <a:ahLst/>
              <a:cxnLst/>
              <a:rect l="l" t="t" r="r" b="b"/>
              <a:pathLst>
                <a:path w="4544849" h="1790671">
                  <a:moveTo>
                    <a:pt x="13011" y="0"/>
                  </a:moveTo>
                  <a:lnTo>
                    <a:pt x="4531838" y="0"/>
                  </a:lnTo>
                  <a:cubicBezTo>
                    <a:pt x="4535289" y="0"/>
                    <a:pt x="4538598" y="1371"/>
                    <a:pt x="4541038" y="3811"/>
                  </a:cubicBezTo>
                  <a:cubicBezTo>
                    <a:pt x="4543478" y="6251"/>
                    <a:pt x="4544849" y="9560"/>
                    <a:pt x="4544849" y="13011"/>
                  </a:cubicBezTo>
                  <a:lnTo>
                    <a:pt x="4544849" y="1777660"/>
                  </a:lnTo>
                  <a:cubicBezTo>
                    <a:pt x="4544849" y="1781111"/>
                    <a:pt x="4543478" y="1784420"/>
                    <a:pt x="4541038" y="1786860"/>
                  </a:cubicBezTo>
                  <a:cubicBezTo>
                    <a:pt x="4538598" y="1789300"/>
                    <a:pt x="4535289" y="1790671"/>
                    <a:pt x="4531838" y="1790671"/>
                  </a:cubicBezTo>
                  <a:lnTo>
                    <a:pt x="13011" y="1790671"/>
                  </a:lnTo>
                  <a:cubicBezTo>
                    <a:pt x="9560" y="1790671"/>
                    <a:pt x="6251" y="1789300"/>
                    <a:pt x="3811" y="1786860"/>
                  </a:cubicBezTo>
                  <a:cubicBezTo>
                    <a:pt x="1371" y="1784420"/>
                    <a:pt x="0" y="1781111"/>
                    <a:pt x="0" y="1777660"/>
                  </a:cubicBezTo>
                  <a:lnTo>
                    <a:pt x="0" y="13011"/>
                  </a:lnTo>
                  <a:cubicBezTo>
                    <a:pt x="0" y="9560"/>
                    <a:pt x="1371" y="6251"/>
                    <a:pt x="3811" y="3811"/>
                  </a:cubicBezTo>
                  <a:cubicBezTo>
                    <a:pt x="6251" y="1371"/>
                    <a:pt x="9560" y="0"/>
                    <a:pt x="13011" y="0"/>
                  </a:cubicBezTo>
                  <a:close/>
                </a:path>
              </a:pathLst>
            </a:custGeom>
            <a:solidFill>
              <a:srgbClr val="CDAA37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44849" cy="18287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478299"/>
            <a:ext cx="15049500" cy="5471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890"/>
              </a:lnSpc>
              <a:spcBef>
                <a:spcPct val="0"/>
              </a:spcBef>
            </a:pPr>
            <a:r>
              <a:rPr lang="en-US" sz="3000" b="1" u="none" strike="noStrike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Profiling:</a:t>
            </a:r>
          </a:p>
          <a:p>
            <a:pPr marL="0" lvl="0" indent="0" algn="l">
              <a:lnSpc>
                <a:spcPts val="3749"/>
              </a:lnSpc>
              <a:spcBef>
                <a:spcPct val="0"/>
              </a:spcBef>
            </a:pPr>
            <a:r>
              <a:rPr lang="en-US" sz="2300" u="none" strike="noStrike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python -X </a:t>
            </a:r>
            <a:r>
              <a:rPr lang="en-US" sz="2300" u="none" strike="noStrike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importtime</a:t>
            </a:r>
            <a:r>
              <a:rPr lang="en-US" sz="2300" u="none" strike="noStrike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- Identify slow imports</a:t>
            </a:r>
          </a:p>
          <a:p>
            <a:pPr marL="0" lvl="0" indent="0" algn="l">
              <a:lnSpc>
                <a:spcPts val="3749"/>
              </a:lnSpc>
              <a:spcBef>
                <a:spcPct val="0"/>
              </a:spcBef>
            </a:pPr>
            <a:r>
              <a:rPr lang="en-US" sz="2300" u="none" strike="noStrike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pipdeptree</a:t>
            </a:r>
            <a:r>
              <a:rPr lang="en-US" sz="2300" u="none" strike="noStrike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- Visualize dependency relationships</a:t>
            </a:r>
          </a:p>
          <a:p>
            <a:pPr marL="0" lvl="0" indent="0" algn="l">
              <a:lnSpc>
                <a:spcPts val="4890"/>
              </a:lnSpc>
              <a:spcBef>
                <a:spcPct val="0"/>
              </a:spcBef>
            </a:pPr>
            <a:endParaRPr lang="en-US" sz="2300" u="none" strike="noStrike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0" lvl="0" indent="0" algn="l">
              <a:lnSpc>
                <a:spcPts val="4890"/>
              </a:lnSpc>
              <a:spcBef>
                <a:spcPct val="0"/>
              </a:spcBef>
            </a:pPr>
            <a:r>
              <a:rPr lang="en-US" sz="3000" b="1" u="none" strike="noStrike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Enforcement:</a:t>
            </a:r>
          </a:p>
          <a:p>
            <a:pPr marL="0" lvl="0" indent="0" algn="l">
              <a:lnSpc>
                <a:spcPts val="3749"/>
              </a:lnSpc>
              <a:spcBef>
                <a:spcPct val="0"/>
              </a:spcBef>
            </a:pPr>
            <a:r>
              <a:rPr lang="en-US" sz="2300" u="none" strike="noStrike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import-linter - Define and enforce import rules, integrate into CI</a:t>
            </a:r>
          </a:p>
          <a:p>
            <a:pPr marL="0" lvl="0" indent="0" algn="l">
              <a:lnSpc>
                <a:spcPts val="3749"/>
              </a:lnSpc>
              <a:spcBef>
                <a:spcPct val="0"/>
              </a:spcBef>
            </a:pPr>
            <a:r>
              <a:rPr lang="en-US" sz="2300" u="none" strike="noStrike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             e.g.  check that certain modules or packages are not imported by parts of your project</a:t>
            </a:r>
          </a:p>
          <a:p>
            <a:pPr marL="0" lvl="0" indent="0" algn="l">
              <a:lnSpc>
                <a:spcPts val="4890"/>
              </a:lnSpc>
              <a:spcBef>
                <a:spcPct val="0"/>
              </a:spcBef>
            </a:pPr>
            <a:endParaRPr lang="en-US" sz="2300" u="none" strike="noStrike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0" lvl="0" indent="0" algn="l">
              <a:lnSpc>
                <a:spcPts val="4890"/>
              </a:lnSpc>
              <a:spcBef>
                <a:spcPct val="0"/>
              </a:spcBef>
            </a:pPr>
            <a:r>
              <a:rPr lang="en-US" sz="3000" b="1" u="none" strike="noStrike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Production:</a:t>
            </a:r>
          </a:p>
          <a:p>
            <a:pPr marL="0" lvl="0" indent="0" algn="l">
              <a:lnSpc>
                <a:spcPts val="3749"/>
              </a:lnSpc>
              <a:spcBef>
                <a:spcPct val="0"/>
              </a:spcBef>
            </a:pPr>
            <a:r>
              <a:rPr lang="en-US" sz="2300" u="none" strike="noStrike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py</a:t>
            </a:r>
            <a:r>
              <a:rPr lang="en-US" sz="2300" u="none" strike="noStrike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-spy - Profile running applications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54413" y="9344996"/>
            <a:ext cx="3021530" cy="676067"/>
          </a:xfrm>
          <a:custGeom>
            <a:avLst/>
            <a:gdLst/>
            <a:ahLst/>
            <a:cxnLst/>
            <a:rect l="l" t="t" r="r" b="b"/>
            <a:pathLst>
              <a:path w="3021530" h="676067">
                <a:moveTo>
                  <a:pt x="0" y="0"/>
                </a:moveTo>
                <a:lnTo>
                  <a:pt x="3021530" y="0"/>
                </a:lnTo>
                <a:lnTo>
                  <a:pt x="3021530" y="676067"/>
                </a:lnTo>
                <a:lnTo>
                  <a:pt x="0" y="67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3" name="Freeform 3"/>
          <p:cNvSpPr/>
          <p:nvPr/>
        </p:nvSpPr>
        <p:spPr>
          <a:xfrm>
            <a:off x="426824" y="9258300"/>
            <a:ext cx="762763" cy="762763"/>
          </a:xfrm>
          <a:custGeom>
            <a:avLst/>
            <a:gdLst/>
            <a:ahLst/>
            <a:cxnLst/>
            <a:rect l="l" t="t" r="r" b="b"/>
            <a:pathLst>
              <a:path w="762763" h="762763">
                <a:moveTo>
                  <a:pt x="0" y="0"/>
                </a:moveTo>
                <a:lnTo>
                  <a:pt x="762764" y="0"/>
                </a:lnTo>
                <a:lnTo>
                  <a:pt x="762764" y="762763"/>
                </a:lnTo>
                <a:lnTo>
                  <a:pt x="0" y="762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4" name="TextBox 4"/>
          <p:cNvSpPr txBox="1"/>
          <p:nvPr/>
        </p:nvSpPr>
        <p:spPr>
          <a:xfrm>
            <a:off x="7535689" y="9644930"/>
            <a:ext cx="321662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>
                    <a:alpha val="19608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Python Community Meetup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7706" y="735013"/>
            <a:ext cx="16774944" cy="88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Moving Forward: Your Action Plan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2032635"/>
            <a:ext cx="18288000" cy="1598303"/>
            <a:chOff x="0" y="0"/>
            <a:chExt cx="5166992" cy="4209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66992" cy="420952"/>
            </a:xfrm>
            <a:custGeom>
              <a:avLst/>
              <a:gdLst/>
              <a:ahLst/>
              <a:cxnLst/>
              <a:rect l="l" t="t" r="r" b="b"/>
              <a:pathLst>
                <a:path w="5166992" h="420952">
                  <a:moveTo>
                    <a:pt x="11444" y="0"/>
                  </a:moveTo>
                  <a:lnTo>
                    <a:pt x="5155548" y="0"/>
                  </a:lnTo>
                  <a:cubicBezTo>
                    <a:pt x="5161869" y="0"/>
                    <a:pt x="5166992" y="5124"/>
                    <a:pt x="5166992" y="11444"/>
                  </a:cubicBezTo>
                  <a:lnTo>
                    <a:pt x="5166992" y="409508"/>
                  </a:lnTo>
                  <a:cubicBezTo>
                    <a:pt x="5166992" y="412543"/>
                    <a:pt x="5165787" y="415454"/>
                    <a:pt x="5163641" y="417600"/>
                  </a:cubicBezTo>
                  <a:cubicBezTo>
                    <a:pt x="5161494" y="419747"/>
                    <a:pt x="5158584" y="420952"/>
                    <a:pt x="5155548" y="420952"/>
                  </a:cubicBezTo>
                  <a:lnTo>
                    <a:pt x="11444" y="420952"/>
                  </a:lnTo>
                  <a:cubicBezTo>
                    <a:pt x="5124" y="420952"/>
                    <a:pt x="0" y="415829"/>
                    <a:pt x="0" y="409508"/>
                  </a:cubicBezTo>
                  <a:lnTo>
                    <a:pt x="0" y="11444"/>
                  </a:lnTo>
                  <a:cubicBezTo>
                    <a:pt x="0" y="5124"/>
                    <a:pt x="5124" y="0"/>
                    <a:pt x="11444" y="0"/>
                  </a:cubicBezTo>
                  <a:close/>
                </a:path>
              </a:pathLst>
            </a:custGeom>
            <a:solidFill>
              <a:srgbClr val="CDAA37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166992" cy="4590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21336" y="2081855"/>
            <a:ext cx="14629304" cy="1827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C</a:t>
            </a:r>
            <a:r>
              <a:rPr lang="en-US" sz="3000" b="1" u="none" strike="noStrike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ore Insight: </a:t>
            </a:r>
          </a:p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u="none" strike="noStrike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AI generates functional code; professional developers ensure optimal code</a:t>
            </a:r>
          </a:p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endParaRPr lang="en-US" sz="3000" u="none" strike="noStrike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8206" y="4014122"/>
            <a:ext cx="14355594" cy="3181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CDAA3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Four areas of expertise to develop: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1. Understand dependency costs - 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Know which imports are expensive</a:t>
            </a:r>
            <a:endParaRPr lang="en-US" sz="300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2. Apply strategic patterns - </a:t>
            </a:r>
            <a:r>
              <a:rPr lang="en-US" sz="2400" dirty="0">
                <a:solidFill>
                  <a:srgbClr val="FFFFFF"/>
                </a:solidFill>
                <a:latin typeface="Canva Sans"/>
                <a:sym typeface="Canva Sans"/>
              </a:rPr>
              <a:t>Choose the right import mechanism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3. Measure impact - </a:t>
            </a:r>
            <a:r>
              <a:rPr lang="en-US" sz="2400" dirty="0">
                <a:solidFill>
                  <a:srgbClr val="FFFFFF"/>
                </a:solidFill>
                <a:latin typeface="Canva Sans"/>
                <a:sym typeface="Canva Sans"/>
              </a:rPr>
              <a:t>Use profiling tools to validate improvements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4. Automate quality - </a:t>
            </a:r>
            <a:r>
              <a:rPr lang="en-US" sz="2400" dirty="0">
                <a:solidFill>
                  <a:srgbClr val="FFFFFF"/>
                </a:solidFill>
                <a:latin typeface="Canva Sans"/>
                <a:sym typeface="Canva Sans"/>
              </a:rPr>
              <a:t>Build checks into your development process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49897"/>
            <a:ext cx="10480474" cy="6437103"/>
          </a:xfrm>
          <a:custGeom>
            <a:avLst/>
            <a:gdLst/>
            <a:ahLst/>
            <a:cxnLst/>
            <a:rect l="l" t="t" r="r" b="b"/>
            <a:pathLst>
              <a:path w="10480474" h="6437103">
                <a:moveTo>
                  <a:pt x="0" y="0"/>
                </a:moveTo>
                <a:lnTo>
                  <a:pt x="10480474" y="0"/>
                </a:lnTo>
                <a:lnTo>
                  <a:pt x="10480474" y="6437103"/>
                </a:lnTo>
                <a:lnTo>
                  <a:pt x="0" y="64371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088"/>
            </a:stretch>
          </a:blipFill>
        </p:spPr>
        <p:txBody>
          <a:bodyPr/>
          <a:lstStyle/>
          <a:p>
            <a:endParaRPr lang="en-IL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7807526" cy="3849897"/>
            <a:chOff x="0" y="0"/>
            <a:chExt cx="2056303" cy="10139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56303" cy="1013965"/>
            </a:xfrm>
            <a:custGeom>
              <a:avLst/>
              <a:gdLst/>
              <a:ahLst/>
              <a:cxnLst/>
              <a:rect l="l" t="t" r="r" b="b"/>
              <a:pathLst>
                <a:path w="2056303" h="1013965">
                  <a:moveTo>
                    <a:pt x="0" y="0"/>
                  </a:moveTo>
                  <a:lnTo>
                    <a:pt x="2056303" y="0"/>
                  </a:lnTo>
                  <a:lnTo>
                    <a:pt x="2056303" y="1013965"/>
                  </a:lnTo>
                  <a:lnTo>
                    <a:pt x="0" y="1013965"/>
                  </a:lnTo>
                  <a:close/>
                </a:path>
              </a:pathLst>
            </a:custGeom>
            <a:solidFill>
              <a:srgbClr val="11042B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56303" cy="1052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31275" y="1060422"/>
            <a:ext cx="2133834" cy="107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01"/>
              </a:lnSpc>
              <a:spcBef>
                <a:spcPct val="0"/>
              </a:spcBef>
            </a:pPr>
            <a:r>
              <a:rPr lang="en-US" sz="6215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Intro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1118329"/>
            <a:ext cx="317725" cy="317725"/>
            <a:chOff x="0" y="0"/>
            <a:chExt cx="423633" cy="42363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5654" cy="423633"/>
              <a:chOff x="0" y="0"/>
              <a:chExt cx="60739" cy="22248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0739" cy="222482"/>
              </a:xfrm>
              <a:custGeom>
                <a:avLst/>
                <a:gdLst/>
                <a:ahLst/>
                <a:cxnLst/>
                <a:rect l="l" t="t" r="r" b="b"/>
                <a:pathLst>
                  <a:path w="60739" h="222482">
                    <a:moveTo>
                      <a:pt x="0" y="0"/>
                    </a:moveTo>
                    <a:lnTo>
                      <a:pt x="60739" y="0"/>
                    </a:lnTo>
                    <a:lnTo>
                      <a:pt x="60739" y="222482"/>
                    </a:lnTo>
                    <a:lnTo>
                      <a:pt x="0" y="222482"/>
                    </a:lnTo>
                    <a:close/>
                  </a:path>
                </a:pathLst>
              </a:custGeom>
              <a:solidFill>
                <a:srgbClr val="FACF40"/>
              </a:solidFill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60739" cy="260582"/>
              </a:xfrm>
              <a:prstGeom prst="rect">
                <a:avLst/>
              </a:prstGeom>
            </p:spPr>
            <p:txBody>
              <a:bodyPr lIns="52065" tIns="52065" rIns="52065" bIns="52065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5400000">
              <a:off x="153990" y="-153990"/>
              <a:ext cx="115654" cy="423633"/>
              <a:chOff x="0" y="0"/>
              <a:chExt cx="60739" cy="22248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0739" cy="222482"/>
              </a:xfrm>
              <a:custGeom>
                <a:avLst/>
                <a:gdLst/>
                <a:ahLst/>
                <a:cxnLst/>
                <a:rect l="l" t="t" r="r" b="b"/>
                <a:pathLst>
                  <a:path w="60739" h="222482">
                    <a:moveTo>
                      <a:pt x="0" y="0"/>
                    </a:moveTo>
                    <a:lnTo>
                      <a:pt x="60739" y="0"/>
                    </a:lnTo>
                    <a:lnTo>
                      <a:pt x="60739" y="222482"/>
                    </a:lnTo>
                    <a:lnTo>
                      <a:pt x="0" y="222482"/>
                    </a:lnTo>
                    <a:close/>
                  </a:path>
                </a:pathLst>
              </a:custGeom>
              <a:solidFill>
                <a:srgbClr val="FACF40"/>
              </a:solidFill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60739" cy="260582"/>
              </a:xfrm>
              <a:prstGeom prst="rect">
                <a:avLst/>
              </a:prstGeom>
            </p:spPr>
            <p:txBody>
              <a:bodyPr lIns="52065" tIns="52065" rIns="52065" bIns="52065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 rot="-10800000">
            <a:off x="4423571" y="2484574"/>
            <a:ext cx="453670" cy="453670"/>
            <a:chOff x="0" y="0"/>
            <a:chExt cx="604893" cy="604893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15654" cy="604893"/>
              <a:chOff x="0" y="0"/>
              <a:chExt cx="60739" cy="31767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0739" cy="317675"/>
              </a:xfrm>
              <a:custGeom>
                <a:avLst/>
                <a:gdLst/>
                <a:ahLst/>
                <a:cxnLst/>
                <a:rect l="l" t="t" r="r" b="b"/>
                <a:pathLst>
                  <a:path w="60739" h="317675">
                    <a:moveTo>
                      <a:pt x="0" y="0"/>
                    </a:moveTo>
                    <a:lnTo>
                      <a:pt x="60739" y="0"/>
                    </a:lnTo>
                    <a:lnTo>
                      <a:pt x="60739" y="317675"/>
                    </a:lnTo>
                    <a:lnTo>
                      <a:pt x="0" y="317675"/>
                    </a:lnTo>
                    <a:close/>
                  </a:path>
                </a:pathLst>
              </a:custGeom>
              <a:solidFill>
                <a:srgbClr val="FACF40"/>
              </a:solidFill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60739" cy="355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5400000">
              <a:off x="244620" y="-244620"/>
              <a:ext cx="115654" cy="604893"/>
              <a:chOff x="0" y="0"/>
              <a:chExt cx="60739" cy="31767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0739" cy="317675"/>
              </a:xfrm>
              <a:custGeom>
                <a:avLst/>
                <a:gdLst/>
                <a:ahLst/>
                <a:cxnLst/>
                <a:rect l="l" t="t" r="r" b="b"/>
                <a:pathLst>
                  <a:path w="60739" h="317675">
                    <a:moveTo>
                      <a:pt x="0" y="0"/>
                    </a:moveTo>
                    <a:lnTo>
                      <a:pt x="60739" y="0"/>
                    </a:lnTo>
                    <a:lnTo>
                      <a:pt x="60739" y="317675"/>
                    </a:lnTo>
                    <a:lnTo>
                      <a:pt x="0" y="317675"/>
                    </a:lnTo>
                    <a:close/>
                  </a:path>
                </a:pathLst>
              </a:custGeom>
              <a:solidFill>
                <a:srgbClr val="FACF40"/>
              </a:solidFill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60739" cy="355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14954413" y="9344996"/>
            <a:ext cx="3021530" cy="676067"/>
          </a:xfrm>
          <a:custGeom>
            <a:avLst/>
            <a:gdLst/>
            <a:ahLst/>
            <a:cxnLst/>
            <a:rect l="l" t="t" r="r" b="b"/>
            <a:pathLst>
              <a:path w="3021530" h="676067">
                <a:moveTo>
                  <a:pt x="0" y="0"/>
                </a:moveTo>
                <a:lnTo>
                  <a:pt x="3021530" y="0"/>
                </a:lnTo>
                <a:lnTo>
                  <a:pt x="3021530" y="676067"/>
                </a:lnTo>
                <a:lnTo>
                  <a:pt x="0" y="676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22" name="Freeform 22"/>
          <p:cNvSpPr/>
          <p:nvPr/>
        </p:nvSpPr>
        <p:spPr>
          <a:xfrm>
            <a:off x="17259300" y="383384"/>
            <a:ext cx="762763" cy="762763"/>
          </a:xfrm>
          <a:custGeom>
            <a:avLst/>
            <a:gdLst/>
            <a:ahLst/>
            <a:cxnLst/>
            <a:rect l="l" t="t" r="r" b="b"/>
            <a:pathLst>
              <a:path w="762763" h="762763">
                <a:moveTo>
                  <a:pt x="0" y="0"/>
                </a:moveTo>
                <a:lnTo>
                  <a:pt x="762763" y="0"/>
                </a:lnTo>
                <a:lnTo>
                  <a:pt x="762763" y="762763"/>
                </a:lnTo>
                <a:lnTo>
                  <a:pt x="0" y="7627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23" name="TextBox 23"/>
          <p:cNvSpPr txBox="1"/>
          <p:nvPr/>
        </p:nvSpPr>
        <p:spPr>
          <a:xfrm>
            <a:off x="1564064" y="1796771"/>
            <a:ext cx="3106987" cy="107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01"/>
              </a:lnSpc>
              <a:spcBef>
                <a:spcPct val="0"/>
              </a:spcBef>
            </a:pPr>
            <a:r>
              <a:rPr lang="en-US" sz="6215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duction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096557" y="3735597"/>
            <a:ext cx="6544125" cy="3665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89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19073D"/>
                </a:solidFill>
                <a:latin typeface="Canva Sans"/>
                <a:ea typeface="Canva Sans"/>
                <a:cs typeface="Canva Sans"/>
                <a:sym typeface="Canva Sans"/>
              </a:rPr>
              <a:t>Technion M.S.c</a:t>
            </a:r>
          </a:p>
          <a:p>
            <a:pPr marL="0" lvl="0" indent="0" algn="just">
              <a:lnSpc>
                <a:spcPts val="489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19073D"/>
                </a:solidFill>
                <a:latin typeface="Canva Sans"/>
                <a:ea typeface="Canva Sans"/>
                <a:cs typeface="Canva Sans"/>
                <a:sym typeface="Canva Sans"/>
              </a:rPr>
              <a:t>IAF Ofek 324</a:t>
            </a:r>
          </a:p>
          <a:p>
            <a:pPr marL="0" lvl="0" indent="0" algn="just">
              <a:lnSpc>
                <a:spcPts val="489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19073D"/>
                </a:solidFill>
                <a:latin typeface="Canva Sans"/>
                <a:ea typeface="Canva Sans"/>
                <a:cs typeface="Canva Sans"/>
                <a:sym typeface="Canva Sans"/>
              </a:rPr>
              <a:t>CyberArk (Palo Alto)</a:t>
            </a:r>
          </a:p>
          <a:p>
            <a:pPr marL="647700" lvl="1" indent="-323850" algn="l">
              <a:lnSpc>
                <a:spcPts val="4890"/>
              </a:lnSpc>
              <a:buFont typeface="Arial"/>
              <a:buChar char="•"/>
            </a:pPr>
            <a:r>
              <a:rPr lang="en-US" sz="3000" u="none" strike="noStrike">
                <a:solidFill>
                  <a:srgbClr val="19073D"/>
                </a:solidFill>
                <a:latin typeface="Canva Sans"/>
                <a:ea typeface="Canva Sans"/>
                <a:cs typeface="Canva Sans"/>
                <a:sym typeface="Canva Sans"/>
              </a:rPr>
              <a:t>Principal software architect</a:t>
            </a:r>
          </a:p>
          <a:p>
            <a:pPr marL="647700" lvl="1" indent="-323850" algn="just">
              <a:lnSpc>
                <a:spcPts val="4890"/>
              </a:lnSpc>
              <a:buFont typeface="Arial"/>
              <a:buChar char="•"/>
            </a:pPr>
            <a:r>
              <a:rPr lang="en-US" sz="3000" u="none" strike="noStrike">
                <a:solidFill>
                  <a:srgbClr val="19073D"/>
                </a:solidFill>
                <a:latin typeface="Canva Sans"/>
                <a:ea typeface="Canva Sans"/>
                <a:cs typeface="Canva Sans"/>
                <a:sym typeface="Canva Sans"/>
              </a:rPr>
              <a:t>Innovation labs, 4 years</a:t>
            </a:r>
          </a:p>
          <a:p>
            <a:pPr marL="647700" lvl="1" indent="-323850" algn="just">
              <a:lnSpc>
                <a:spcPts val="4890"/>
              </a:lnSpc>
              <a:buFont typeface="Arial"/>
              <a:buChar char="•"/>
            </a:pPr>
            <a:r>
              <a:rPr lang="en-US" sz="3000" u="none" strike="noStrike">
                <a:solidFill>
                  <a:srgbClr val="19073D"/>
                </a:solidFill>
                <a:latin typeface="Canva Sans"/>
                <a:ea typeface="Canva Sans"/>
                <a:cs typeface="Canva Sans"/>
                <a:sym typeface="Canva Sans"/>
              </a:rPr>
              <a:t>AI and Data Office, 2 years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752311" y="9697848"/>
            <a:ext cx="321662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>
                    <a:alpha val="44706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Python Community Meetup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096557" y="1954882"/>
            <a:ext cx="4652748" cy="983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6"/>
              </a:lnSpc>
            </a:pPr>
            <a:r>
              <a:rPr lang="en-US" sz="28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Michael balber</a:t>
            </a:r>
          </a:p>
          <a:p>
            <a:pPr algn="l">
              <a:lnSpc>
                <a:spcPts val="3097"/>
              </a:lnSpc>
            </a:pPr>
            <a:r>
              <a:rPr lang="en-US" sz="19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Michael.balber@cyberark.com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38782" y="2510600"/>
            <a:ext cx="13210436" cy="689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7"/>
              </a:lnSpc>
            </a:pPr>
            <a:r>
              <a:rPr lang="en-US" sz="35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production Python application takes 30 seconds to start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20200"/>
            <a:ext cx="474697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The Problem: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38782" y="4114229"/>
            <a:ext cx="13346339" cy="428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we ruled out:</a:t>
            </a:r>
          </a:p>
          <a:p>
            <a:pPr algn="l">
              <a:lnSpc>
                <a:spcPts val="489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✓ Network latency</a:t>
            </a:r>
          </a:p>
          <a:p>
            <a:pPr algn="l">
              <a:lnSpc>
                <a:spcPts val="489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✓ Database connections</a:t>
            </a:r>
          </a:p>
          <a:p>
            <a:pPr algn="l">
              <a:lnSpc>
                <a:spcPts val="489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✓ CPU/memory issues</a:t>
            </a:r>
          </a:p>
          <a:p>
            <a:pPr algn="l">
              <a:lnSpc>
                <a:spcPts val="489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✓ Broken code</a:t>
            </a:r>
          </a:p>
          <a:p>
            <a:pPr algn="l">
              <a:lnSpc>
                <a:spcPts val="4890"/>
              </a:lnSpc>
            </a:pPr>
            <a:endParaRPr lang="en-US" sz="30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890"/>
              </a:lnSpc>
            </a:pPr>
            <a:endParaRPr lang="en-US" sz="30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954413" y="9344996"/>
            <a:ext cx="3021530" cy="676067"/>
          </a:xfrm>
          <a:custGeom>
            <a:avLst/>
            <a:gdLst/>
            <a:ahLst/>
            <a:cxnLst/>
            <a:rect l="l" t="t" r="r" b="b"/>
            <a:pathLst>
              <a:path w="3021530" h="676067">
                <a:moveTo>
                  <a:pt x="0" y="0"/>
                </a:moveTo>
                <a:lnTo>
                  <a:pt x="3021530" y="0"/>
                </a:lnTo>
                <a:lnTo>
                  <a:pt x="3021530" y="676067"/>
                </a:lnTo>
                <a:lnTo>
                  <a:pt x="0" y="67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6" name="Freeform 6"/>
          <p:cNvSpPr/>
          <p:nvPr/>
        </p:nvSpPr>
        <p:spPr>
          <a:xfrm>
            <a:off x="426824" y="9258300"/>
            <a:ext cx="762763" cy="762763"/>
          </a:xfrm>
          <a:custGeom>
            <a:avLst/>
            <a:gdLst/>
            <a:ahLst/>
            <a:cxnLst/>
            <a:rect l="l" t="t" r="r" b="b"/>
            <a:pathLst>
              <a:path w="762763" h="762763">
                <a:moveTo>
                  <a:pt x="0" y="0"/>
                </a:moveTo>
                <a:lnTo>
                  <a:pt x="762764" y="0"/>
                </a:lnTo>
                <a:lnTo>
                  <a:pt x="762764" y="762763"/>
                </a:lnTo>
                <a:lnTo>
                  <a:pt x="0" y="762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7" name="TextBox 7"/>
          <p:cNvSpPr txBox="1"/>
          <p:nvPr/>
        </p:nvSpPr>
        <p:spPr>
          <a:xfrm>
            <a:off x="7535689" y="9644930"/>
            <a:ext cx="321662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>
                    <a:alpha val="19608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Python Community Meetup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54413" y="9344996"/>
            <a:ext cx="3021530" cy="676067"/>
          </a:xfrm>
          <a:custGeom>
            <a:avLst/>
            <a:gdLst/>
            <a:ahLst/>
            <a:cxnLst/>
            <a:rect l="l" t="t" r="r" b="b"/>
            <a:pathLst>
              <a:path w="3021530" h="676067">
                <a:moveTo>
                  <a:pt x="0" y="0"/>
                </a:moveTo>
                <a:lnTo>
                  <a:pt x="3021530" y="0"/>
                </a:lnTo>
                <a:lnTo>
                  <a:pt x="3021530" y="676067"/>
                </a:lnTo>
                <a:lnTo>
                  <a:pt x="0" y="67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3" name="Freeform 3"/>
          <p:cNvSpPr/>
          <p:nvPr/>
        </p:nvSpPr>
        <p:spPr>
          <a:xfrm>
            <a:off x="426824" y="9258300"/>
            <a:ext cx="762763" cy="762763"/>
          </a:xfrm>
          <a:custGeom>
            <a:avLst/>
            <a:gdLst/>
            <a:ahLst/>
            <a:cxnLst/>
            <a:rect l="l" t="t" r="r" b="b"/>
            <a:pathLst>
              <a:path w="762763" h="762763">
                <a:moveTo>
                  <a:pt x="0" y="0"/>
                </a:moveTo>
                <a:lnTo>
                  <a:pt x="762764" y="0"/>
                </a:lnTo>
                <a:lnTo>
                  <a:pt x="762764" y="762763"/>
                </a:lnTo>
                <a:lnTo>
                  <a:pt x="0" y="762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grpSp>
        <p:nvGrpSpPr>
          <p:cNvPr id="4" name="Group 4"/>
          <p:cNvGrpSpPr/>
          <p:nvPr/>
        </p:nvGrpSpPr>
        <p:grpSpPr>
          <a:xfrm>
            <a:off x="1028700" y="4303098"/>
            <a:ext cx="7065039" cy="2670183"/>
            <a:chOff x="0" y="0"/>
            <a:chExt cx="1860751" cy="7032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0751" cy="703258"/>
            </a:xfrm>
            <a:custGeom>
              <a:avLst/>
              <a:gdLst/>
              <a:ahLst/>
              <a:cxnLst/>
              <a:rect l="l" t="t" r="r" b="b"/>
              <a:pathLst>
                <a:path w="1860751" h="703258">
                  <a:moveTo>
                    <a:pt x="29587" y="0"/>
                  </a:moveTo>
                  <a:lnTo>
                    <a:pt x="1831164" y="0"/>
                  </a:lnTo>
                  <a:cubicBezTo>
                    <a:pt x="1847505" y="0"/>
                    <a:pt x="1860751" y="13246"/>
                    <a:pt x="1860751" y="29587"/>
                  </a:cubicBezTo>
                  <a:lnTo>
                    <a:pt x="1860751" y="673671"/>
                  </a:lnTo>
                  <a:cubicBezTo>
                    <a:pt x="1860751" y="681518"/>
                    <a:pt x="1857634" y="689044"/>
                    <a:pt x="1852085" y="694592"/>
                  </a:cubicBezTo>
                  <a:cubicBezTo>
                    <a:pt x="1846537" y="700141"/>
                    <a:pt x="1839011" y="703258"/>
                    <a:pt x="1831164" y="703258"/>
                  </a:cubicBezTo>
                  <a:lnTo>
                    <a:pt x="29587" y="703258"/>
                  </a:lnTo>
                  <a:cubicBezTo>
                    <a:pt x="21740" y="703258"/>
                    <a:pt x="14214" y="700141"/>
                    <a:pt x="8666" y="694592"/>
                  </a:cubicBezTo>
                  <a:cubicBezTo>
                    <a:pt x="3117" y="689044"/>
                    <a:pt x="0" y="681518"/>
                    <a:pt x="0" y="673671"/>
                  </a:cubicBezTo>
                  <a:lnTo>
                    <a:pt x="0" y="29587"/>
                  </a:lnTo>
                  <a:cubicBezTo>
                    <a:pt x="0" y="21740"/>
                    <a:pt x="3117" y="14214"/>
                    <a:pt x="8666" y="8666"/>
                  </a:cubicBezTo>
                  <a:cubicBezTo>
                    <a:pt x="14214" y="3117"/>
                    <a:pt x="21740" y="0"/>
                    <a:pt x="29587" y="0"/>
                  </a:cubicBezTo>
                  <a:close/>
                </a:path>
              </a:pathLst>
            </a:custGeom>
            <a:solidFill>
              <a:srgbClr val="FACF40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860751" cy="741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70828" y="4303098"/>
            <a:ext cx="7713247" cy="2670183"/>
            <a:chOff x="0" y="0"/>
            <a:chExt cx="2031472" cy="70325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31473" cy="703258"/>
            </a:xfrm>
            <a:custGeom>
              <a:avLst/>
              <a:gdLst/>
              <a:ahLst/>
              <a:cxnLst/>
              <a:rect l="l" t="t" r="r" b="b"/>
              <a:pathLst>
                <a:path w="2031473" h="703258">
                  <a:moveTo>
                    <a:pt x="27100" y="0"/>
                  </a:moveTo>
                  <a:lnTo>
                    <a:pt x="2004372" y="0"/>
                  </a:lnTo>
                  <a:cubicBezTo>
                    <a:pt x="2011560" y="0"/>
                    <a:pt x="2018453" y="2855"/>
                    <a:pt x="2023535" y="7938"/>
                  </a:cubicBezTo>
                  <a:cubicBezTo>
                    <a:pt x="2028617" y="13020"/>
                    <a:pt x="2031473" y="19913"/>
                    <a:pt x="2031473" y="27100"/>
                  </a:cubicBezTo>
                  <a:lnTo>
                    <a:pt x="2031473" y="676158"/>
                  </a:lnTo>
                  <a:cubicBezTo>
                    <a:pt x="2031473" y="691125"/>
                    <a:pt x="2019339" y="703258"/>
                    <a:pt x="2004372" y="703258"/>
                  </a:cubicBezTo>
                  <a:lnTo>
                    <a:pt x="27100" y="703258"/>
                  </a:lnTo>
                  <a:cubicBezTo>
                    <a:pt x="19913" y="703258"/>
                    <a:pt x="13020" y="700403"/>
                    <a:pt x="7938" y="695321"/>
                  </a:cubicBezTo>
                  <a:cubicBezTo>
                    <a:pt x="2855" y="690238"/>
                    <a:pt x="0" y="683345"/>
                    <a:pt x="0" y="676158"/>
                  </a:cubicBezTo>
                  <a:lnTo>
                    <a:pt x="0" y="27100"/>
                  </a:lnTo>
                  <a:cubicBezTo>
                    <a:pt x="0" y="12133"/>
                    <a:pt x="12133" y="0"/>
                    <a:pt x="27100" y="0"/>
                  </a:cubicBezTo>
                  <a:close/>
                </a:path>
              </a:pathLst>
            </a:custGeom>
            <a:solidFill>
              <a:srgbClr val="FACF40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031472" cy="741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107202" y="2114424"/>
            <a:ext cx="12073597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0"/>
              </a:lnSpc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Reality:</a:t>
            </a:r>
          </a:p>
          <a:p>
            <a:pPr algn="ctr">
              <a:lnSpc>
                <a:spcPts val="4890"/>
              </a:lnSpc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AI tools are part of our daily workflow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3893" y="520200"/>
            <a:ext cx="10042382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Why This Matters Now?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35689" y="9644930"/>
            <a:ext cx="321662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>
                    <a:alpha val="19608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Python Community Meetup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9588" y="4672291"/>
            <a:ext cx="6756452" cy="1836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AI Does Well:</a:t>
            </a:r>
          </a:p>
          <a:p>
            <a:pPr algn="l">
              <a:lnSpc>
                <a:spcPts val="3749"/>
              </a:lnSpc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✅ Generates functionally correct code</a:t>
            </a:r>
          </a:p>
          <a:p>
            <a:pPr algn="l">
              <a:lnSpc>
                <a:spcPts val="3749"/>
              </a:lnSpc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✅ Follows syntax conventions</a:t>
            </a:r>
          </a:p>
          <a:p>
            <a:pPr algn="l">
              <a:lnSpc>
                <a:spcPts val="3749"/>
              </a:lnSpc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✅ Implements algorithms accurately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85843" y="4561380"/>
            <a:ext cx="8274859" cy="183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AI Misses:</a:t>
            </a:r>
          </a:p>
          <a:p>
            <a:pPr algn="l">
              <a:lnSpc>
                <a:spcPts val="3749"/>
              </a:lnSpc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 Performance optimization patterns</a:t>
            </a:r>
          </a:p>
          <a:p>
            <a:pPr algn="l">
              <a:lnSpc>
                <a:spcPts val="3749"/>
              </a:lnSpc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 Dependency cost awareness</a:t>
            </a:r>
          </a:p>
          <a:p>
            <a:pPr algn="l">
              <a:lnSpc>
                <a:spcPts val="3749"/>
              </a:lnSpc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 Project-specific architectural decisions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72653" y="7239981"/>
            <a:ext cx="14142694" cy="180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Our Responsibility:</a:t>
            </a:r>
          </a:p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Deep understanding of how python works to effectively review and optimize AI-generated code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885843" y="5102538"/>
            <a:ext cx="400432" cy="1295389"/>
            <a:chOff x="0" y="0"/>
            <a:chExt cx="533909" cy="172718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08509" cy="469059"/>
            </a:xfrm>
            <a:custGeom>
              <a:avLst/>
              <a:gdLst/>
              <a:ahLst/>
              <a:cxnLst/>
              <a:rect l="l" t="t" r="r" b="b"/>
              <a:pathLst>
                <a:path w="508509" h="469059">
                  <a:moveTo>
                    <a:pt x="0" y="0"/>
                  </a:moveTo>
                  <a:lnTo>
                    <a:pt x="508509" y="0"/>
                  </a:lnTo>
                  <a:lnTo>
                    <a:pt x="508509" y="469059"/>
                  </a:lnTo>
                  <a:lnTo>
                    <a:pt x="0" y="469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L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649367"/>
              <a:ext cx="508509" cy="469059"/>
            </a:xfrm>
            <a:custGeom>
              <a:avLst/>
              <a:gdLst/>
              <a:ahLst/>
              <a:cxnLst/>
              <a:rect l="l" t="t" r="r" b="b"/>
              <a:pathLst>
                <a:path w="508509" h="469059">
                  <a:moveTo>
                    <a:pt x="0" y="0"/>
                  </a:moveTo>
                  <a:lnTo>
                    <a:pt x="508509" y="0"/>
                  </a:lnTo>
                  <a:lnTo>
                    <a:pt x="508509" y="469059"/>
                  </a:lnTo>
                  <a:lnTo>
                    <a:pt x="0" y="469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L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5400" y="1258126"/>
              <a:ext cx="508509" cy="469059"/>
            </a:xfrm>
            <a:custGeom>
              <a:avLst/>
              <a:gdLst/>
              <a:ahLst/>
              <a:cxnLst/>
              <a:rect l="l" t="t" r="r" b="b"/>
              <a:pathLst>
                <a:path w="508509" h="469059">
                  <a:moveTo>
                    <a:pt x="0" y="0"/>
                  </a:moveTo>
                  <a:lnTo>
                    <a:pt x="508509" y="0"/>
                  </a:lnTo>
                  <a:lnTo>
                    <a:pt x="508509" y="469059"/>
                  </a:lnTo>
                  <a:lnTo>
                    <a:pt x="0" y="469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028162"/>
            <a:ext cx="13210436" cy="180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Profiling the startup:</a:t>
            </a:r>
          </a:p>
          <a:p>
            <a:pPr algn="l">
              <a:lnSpc>
                <a:spcPts val="4890"/>
              </a:lnSpc>
            </a:pPr>
            <a:r>
              <a:rPr lang="en-US" sz="300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python -X importtime -c "import myapp" 2&gt; profile.txt</a:t>
            </a:r>
          </a:p>
          <a:p>
            <a:pPr algn="l">
              <a:lnSpc>
                <a:spcPts val="4890"/>
              </a:lnSpc>
            </a:pPr>
            <a:endParaRPr lang="en-US" sz="300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3721707"/>
            <a:ext cx="14621818" cy="242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the data showed:</a:t>
            </a:r>
          </a:p>
          <a:p>
            <a:pPr marL="647700" lvl="1" indent="-323850" algn="l">
              <a:lnSpc>
                <a:spcPts val="489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80% of the startup time spent in imports</a:t>
            </a:r>
          </a:p>
          <a:p>
            <a:pPr marL="647700" lvl="1" indent="-323850" algn="l">
              <a:lnSpc>
                <a:spcPts val="489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Heavy libraries loaded at module level</a:t>
            </a:r>
          </a:p>
          <a:p>
            <a:pPr algn="l">
              <a:lnSpc>
                <a:spcPts val="4890"/>
              </a:lnSpc>
            </a:pPr>
            <a:endParaRPr lang="en-US" sz="30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947812" y="8518712"/>
            <a:ext cx="10392375" cy="909468"/>
            <a:chOff x="0" y="0"/>
            <a:chExt cx="2737086" cy="2395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37086" cy="239531"/>
            </a:xfrm>
            <a:custGeom>
              <a:avLst/>
              <a:gdLst/>
              <a:ahLst/>
              <a:cxnLst/>
              <a:rect l="l" t="t" r="r" b="b"/>
              <a:pathLst>
                <a:path w="2737086" h="239531">
                  <a:moveTo>
                    <a:pt x="20114" y="0"/>
                  </a:moveTo>
                  <a:lnTo>
                    <a:pt x="2716973" y="0"/>
                  </a:lnTo>
                  <a:cubicBezTo>
                    <a:pt x="2728081" y="0"/>
                    <a:pt x="2737086" y="9005"/>
                    <a:pt x="2737086" y="20114"/>
                  </a:cubicBezTo>
                  <a:lnTo>
                    <a:pt x="2737086" y="219417"/>
                  </a:lnTo>
                  <a:cubicBezTo>
                    <a:pt x="2737086" y="224751"/>
                    <a:pt x="2734967" y="229867"/>
                    <a:pt x="2731195" y="233639"/>
                  </a:cubicBezTo>
                  <a:cubicBezTo>
                    <a:pt x="2727423" y="237411"/>
                    <a:pt x="2722307" y="239531"/>
                    <a:pt x="2716973" y="239531"/>
                  </a:cubicBezTo>
                  <a:lnTo>
                    <a:pt x="20114" y="239531"/>
                  </a:lnTo>
                  <a:cubicBezTo>
                    <a:pt x="9005" y="239531"/>
                    <a:pt x="0" y="230525"/>
                    <a:pt x="0" y="219417"/>
                  </a:cubicBezTo>
                  <a:lnTo>
                    <a:pt x="0" y="20114"/>
                  </a:lnTo>
                  <a:cubicBezTo>
                    <a:pt x="0" y="9005"/>
                    <a:pt x="9005" y="0"/>
                    <a:pt x="20114" y="0"/>
                  </a:cubicBezTo>
                  <a:close/>
                </a:path>
              </a:pathLst>
            </a:custGeom>
            <a:solidFill>
              <a:srgbClr val="FACF40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737086" cy="277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6737795"/>
            <a:ext cx="16541149" cy="242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pattern in AI-generated code: </a:t>
            </a:r>
          </a:p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Static imports at the top of every file - the safe, conventional approach</a:t>
            </a:r>
          </a:p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endParaRPr lang="en-US" sz="3000" u="none" strike="noStrike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Question: When is this approach suboptimal?</a:t>
            </a:r>
          </a:p>
        </p:txBody>
      </p:sp>
      <p:sp>
        <p:nvSpPr>
          <p:cNvPr id="8" name="Freeform 8"/>
          <p:cNvSpPr/>
          <p:nvPr/>
        </p:nvSpPr>
        <p:spPr>
          <a:xfrm>
            <a:off x="14954413" y="9344996"/>
            <a:ext cx="3021530" cy="676067"/>
          </a:xfrm>
          <a:custGeom>
            <a:avLst/>
            <a:gdLst/>
            <a:ahLst/>
            <a:cxnLst/>
            <a:rect l="l" t="t" r="r" b="b"/>
            <a:pathLst>
              <a:path w="3021530" h="676067">
                <a:moveTo>
                  <a:pt x="0" y="0"/>
                </a:moveTo>
                <a:lnTo>
                  <a:pt x="3021530" y="0"/>
                </a:lnTo>
                <a:lnTo>
                  <a:pt x="3021530" y="676067"/>
                </a:lnTo>
                <a:lnTo>
                  <a:pt x="0" y="67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9" name="Freeform 9"/>
          <p:cNvSpPr/>
          <p:nvPr/>
        </p:nvSpPr>
        <p:spPr>
          <a:xfrm>
            <a:off x="426824" y="9258300"/>
            <a:ext cx="762763" cy="762763"/>
          </a:xfrm>
          <a:custGeom>
            <a:avLst/>
            <a:gdLst/>
            <a:ahLst/>
            <a:cxnLst/>
            <a:rect l="l" t="t" r="r" b="b"/>
            <a:pathLst>
              <a:path w="762763" h="762763">
                <a:moveTo>
                  <a:pt x="0" y="0"/>
                </a:moveTo>
                <a:lnTo>
                  <a:pt x="762764" y="0"/>
                </a:lnTo>
                <a:lnTo>
                  <a:pt x="762764" y="762763"/>
                </a:lnTo>
                <a:lnTo>
                  <a:pt x="0" y="762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0" name="TextBox 10"/>
          <p:cNvSpPr txBox="1"/>
          <p:nvPr/>
        </p:nvSpPr>
        <p:spPr>
          <a:xfrm>
            <a:off x="7535689" y="9644930"/>
            <a:ext cx="321662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>
                    <a:alpha val="19608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Python Community Meetup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20200"/>
            <a:ext cx="8601141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Where's the Time Going?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54413" y="9344996"/>
            <a:ext cx="3021530" cy="676067"/>
          </a:xfrm>
          <a:custGeom>
            <a:avLst/>
            <a:gdLst/>
            <a:ahLst/>
            <a:cxnLst/>
            <a:rect l="l" t="t" r="r" b="b"/>
            <a:pathLst>
              <a:path w="3021530" h="676067">
                <a:moveTo>
                  <a:pt x="0" y="0"/>
                </a:moveTo>
                <a:lnTo>
                  <a:pt x="3021530" y="0"/>
                </a:lnTo>
                <a:lnTo>
                  <a:pt x="3021530" y="676067"/>
                </a:lnTo>
                <a:lnTo>
                  <a:pt x="0" y="67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grpSp>
        <p:nvGrpSpPr>
          <p:cNvPr id="3" name="Group 3"/>
          <p:cNvGrpSpPr/>
          <p:nvPr/>
        </p:nvGrpSpPr>
        <p:grpSpPr>
          <a:xfrm>
            <a:off x="1545336" y="-29402"/>
            <a:ext cx="8171004" cy="10316402"/>
            <a:chOff x="0" y="0"/>
            <a:chExt cx="2152034" cy="27170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52034" cy="2717077"/>
            </a:xfrm>
            <a:custGeom>
              <a:avLst/>
              <a:gdLst/>
              <a:ahLst/>
              <a:cxnLst/>
              <a:rect l="l" t="t" r="r" b="b"/>
              <a:pathLst>
                <a:path w="2152034" h="2717077">
                  <a:moveTo>
                    <a:pt x="0" y="0"/>
                  </a:moveTo>
                  <a:lnTo>
                    <a:pt x="2152034" y="0"/>
                  </a:lnTo>
                  <a:lnTo>
                    <a:pt x="2152034" y="2717077"/>
                  </a:lnTo>
                  <a:lnTo>
                    <a:pt x="0" y="2717077"/>
                  </a:lnTo>
                  <a:close/>
                </a:path>
              </a:pathLst>
            </a:custGeom>
            <a:solidFill>
              <a:srgbClr val="FACF40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52034" cy="2755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26824" y="9258300"/>
            <a:ext cx="762763" cy="762763"/>
          </a:xfrm>
          <a:custGeom>
            <a:avLst/>
            <a:gdLst/>
            <a:ahLst/>
            <a:cxnLst/>
            <a:rect l="l" t="t" r="r" b="b"/>
            <a:pathLst>
              <a:path w="762763" h="762763">
                <a:moveTo>
                  <a:pt x="0" y="0"/>
                </a:moveTo>
                <a:lnTo>
                  <a:pt x="762764" y="0"/>
                </a:lnTo>
                <a:lnTo>
                  <a:pt x="762764" y="762763"/>
                </a:lnTo>
                <a:lnTo>
                  <a:pt x="0" y="762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7" name="TextBox 7"/>
          <p:cNvSpPr txBox="1"/>
          <p:nvPr/>
        </p:nvSpPr>
        <p:spPr>
          <a:xfrm>
            <a:off x="10053037" y="9644930"/>
            <a:ext cx="321662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>
                    <a:alpha val="19608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Python Community Meetup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99398" y="335403"/>
            <a:ext cx="5450430" cy="341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Understanding</a:t>
            </a:r>
          </a:p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 Basic Import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 Options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727672" y="260787"/>
            <a:ext cx="7772076" cy="4754615"/>
            <a:chOff x="0" y="0"/>
            <a:chExt cx="1426235" cy="8725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26235" cy="872508"/>
            </a:xfrm>
            <a:custGeom>
              <a:avLst/>
              <a:gdLst/>
              <a:ahLst/>
              <a:cxnLst/>
              <a:rect l="l" t="t" r="r" b="b"/>
              <a:pathLst>
                <a:path w="1426235" h="872508">
                  <a:moveTo>
                    <a:pt x="26895" y="0"/>
                  </a:moveTo>
                  <a:lnTo>
                    <a:pt x="1399339" y="0"/>
                  </a:lnTo>
                  <a:cubicBezTo>
                    <a:pt x="1406473" y="0"/>
                    <a:pt x="1413313" y="2834"/>
                    <a:pt x="1418357" y="7877"/>
                  </a:cubicBezTo>
                  <a:cubicBezTo>
                    <a:pt x="1423401" y="12921"/>
                    <a:pt x="1426235" y="19762"/>
                    <a:pt x="1426235" y="26895"/>
                  </a:cubicBezTo>
                  <a:lnTo>
                    <a:pt x="1426235" y="845613"/>
                  </a:lnTo>
                  <a:cubicBezTo>
                    <a:pt x="1426235" y="852746"/>
                    <a:pt x="1423401" y="859587"/>
                    <a:pt x="1418357" y="864630"/>
                  </a:cubicBezTo>
                  <a:cubicBezTo>
                    <a:pt x="1413313" y="869674"/>
                    <a:pt x="1406473" y="872508"/>
                    <a:pt x="1399339" y="872508"/>
                  </a:cubicBezTo>
                  <a:lnTo>
                    <a:pt x="26895" y="872508"/>
                  </a:lnTo>
                  <a:cubicBezTo>
                    <a:pt x="12041" y="872508"/>
                    <a:pt x="0" y="860466"/>
                    <a:pt x="0" y="845613"/>
                  </a:cubicBezTo>
                  <a:lnTo>
                    <a:pt x="0" y="26895"/>
                  </a:lnTo>
                  <a:cubicBezTo>
                    <a:pt x="0" y="19762"/>
                    <a:pt x="2834" y="12921"/>
                    <a:pt x="7877" y="7877"/>
                  </a:cubicBezTo>
                  <a:cubicBezTo>
                    <a:pt x="12921" y="2834"/>
                    <a:pt x="19762" y="0"/>
                    <a:pt x="26895" y="0"/>
                  </a:cubicBezTo>
                  <a:close/>
                </a:path>
              </a:pathLst>
            </a:custGeom>
            <a:solidFill>
              <a:srgbClr val="CDAA37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26235" cy="910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581769" y="651195"/>
            <a:ext cx="5584686" cy="82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8"/>
              </a:lnSpc>
            </a:pPr>
            <a:r>
              <a:rPr lang="en-US" sz="430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STATIC IMPORTS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06067" y="4286600"/>
            <a:ext cx="7769876" cy="4753269"/>
            <a:chOff x="0" y="0"/>
            <a:chExt cx="1426235" cy="87250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26235" cy="872508"/>
            </a:xfrm>
            <a:custGeom>
              <a:avLst/>
              <a:gdLst/>
              <a:ahLst/>
              <a:cxnLst/>
              <a:rect l="l" t="t" r="r" b="b"/>
              <a:pathLst>
                <a:path w="1426235" h="872508">
                  <a:moveTo>
                    <a:pt x="26903" y="0"/>
                  </a:moveTo>
                  <a:lnTo>
                    <a:pt x="1399332" y="0"/>
                  </a:lnTo>
                  <a:cubicBezTo>
                    <a:pt x="1406467" y="0"/>
                    <a:pt x="1413310" y="2834"/>
                    <a:pt x="1418355" y="7880"/>
                  </a:cubicBezTo>
                  <a:cubicBezTo>
                    <a:pt x="1423400" y="12925"/>
                    <a:pt x="1426235" y="19768"/>
                    <a:pt x="1426235" y="26903"/>
                  </a:cubicBezTo>
                  <a:lnTo>
                    <a:pt x="1426235" y="845605"/>
                  </a:lnTo>
                  <a:cubicBezTo>
                    <a:pt x="1426235" y="852740"/>
                    <a:pt x="1423400" y="859583"/>
                    <a:pt x="1418355" y="864628"/>
                  </a:cubicBezTo>
                  <a:cubicBezTo>
                    <a:pt x="1413310" y="869673"/>
                    <a:pt x="1406467" y="872508"/>
                    <a:pt x="1399332" y="872508"/>
                  </a:cubicBezTo>
                  <a:lnTo>
                    <a:pt x="26903" y="872508"/>
                  </a:lnTo>
                  <a:cubicBezTo>
                    <a:pt x="12045" y="872508"/>
                    <a:pt x="0" y="860463"/>
                    <a:pt x="0" y="845605"/>
                  </a:cubicBezTo>
                  <a:lnTo>
                    <a:pt x="0" y="26903"/>
                  </a:lnTo>
                  <a:cubicBezTo>
                    <a:pt x="0" y="19768"/>
                    <a:pt x="2834" y="12925"/>
                    <a:pt x="7880" y="7880"/>
                  </a:cubicBezTo>
                  <a:cubicBezTo>
                    <a:pt x="12925" y="2834"/>
                    <a:pt x="19768" y="0"/>
                    <a:pt x="26903" y="0"/>
                  </a:cubicBezTo>
                  <a:close/>
                </a:path>
              </a:pathLst>
            </a:custGeom>
            <a:solidFill>
              <a:srgbClr val="CDAA37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26235" cy="910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299398" y="4667324"/>
            <a:ext cx="5583105" cy="83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6"/>
              </a:lnSpc>
            </a:pPr>
            <a:r>
              <a:rPr lang="en-US" sz="4304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DYNAMIC IMPORTS</a:t>
            </a:r>
          </a:p>
        </p:txBody>
      </p:sp>
      <p:sp>
        <p:nvSpPr>
          <p:cNvPr id="17" name="Freeform 17"/>
          <p:cNvSpPr/>
          <p:nvPr/>
        </p:nvSpPr>
        <p:spPr>
          <a:xfrm>
            <a:off x="2027221" y="2230885"/>
            <a:ext cx="7144255" cy="1252778"/>
          </a:xfrm>
          <a:custGeom>
            <a:avLst/>
            <a:gdLst/>
            <a:ahLst/>
            <a:cxnLst/>
            <a:rect l="l" t="t" r="r" b="b"/>
            <a:pathLst>
              <a:path w="7144255" h="1252778">
                <a:moveTo>
                  <a:pt x="0" y="0"/>
                </a:moveTo>
                <a:lnTo>
                  <a:pt x="7144254" y="0"/>
                </a:lnTo>
                <a:lnTo>
                  <a:pt x="7144254" y="1252778"/>
                </a:lnTo>
                <a:lnTo>
                  <a:pt x="0" y="12527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386"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8" name="Freeform 18"/>
          <p:cNvSpPr/>
          <p:nvPr/>
        </p:nvSpPr>
        <p:spPr>
          <a:xfrm>
            <a:off x="10534066" y="6256140"/>
            <a:ext cx="7106720" cy="1005668"/>
          </a:xfrm>
          <a:custGeom>
            <a:avLst/>
            <a:gdLst/>
            <a:ahLst/>
            <a:cxnLst/>
            <a:rect l="l" t="t" r="r" b="b"/>
            <a:pathLst>
              <a:path w="7106720" h="1005668">
                <a:moveTo>
                  <a:pt x="0" y="0"/>
                </a:moveTo>
                <a:lnTo>
                  <a:pt x="7106720" y="0"/>
                </a:lnTo>
                <a:lnTo>
                  <a:pt x="7106720" y="1005668"/>
                </a:lnTo>
                <a:lnTo>
                  <a:pt x="0" y="10056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grpSp>
        <p:nvGrpSpPr>
          <p:cNvPr id="19" name="Group 19"/>
          <p:cNvGrpSpPr/>
          <p:nvPr/>
        </p:nvGrpSpPr>
        <p:grpSpPr>
          <a:xfrm>
            <a:off x="1729872" y="5267794"/>
            <a:ext cx="7769876" cy="4753269"/>
            <a:chOff x="0" y="0"/>
            <a:chExt cx="1426235" cy="8725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26235" cy="872508"/>
            </a:xfrm>
            <a:custGeom>
              <a:avLst/>
              <a:gdLst/>
              <a:ahLst/>
              <a:cxnLst/>
              <a:rect l="l" t="t" r="r" b="b"/>
              <a:pathLst>
                <a:path w="1426235" h="872508">
                  <a:moveTo>
                    <a:pt x="26903" y="0"/>
                  </a:moveTo>
                  <a:lnTo>
                    <a:pt x="1399332" y="0"/>
                  </a:lnTo>
                  <a:cubicBezTo>
                    <a:pt x="1406467" y="0"/>
                    <a:pt x="1413310" y="2834"/>
                    <a:pt x="1418355" y="7880"/>
                  </a:cubicBezTo>
                  <a:cubicBezTo>
                    <a:pt x="1423400" y="12925"/>
                    <a:pt x="1426235" y="19768"/>
                    <a:pt x="1426235" y="26903"/>
                  </a:cubicBezTo>
                  <a:lnTo>
                    <a:pt x="1426235" y="845605"/>
                  </a:lnTo>
                  <a:cubicBezTo>
                    <a:pt x="1426235" y="852740"/>
                    <a:pt x="1423400" y="859583"/>
                    <a:pt x="1418355" y="864628"/>
                  </a:cubicBezTo>
                  <a:cubicBezTo>
                    <a:pt x="1413310" y="869673"/>
                    <a:pt x="1406467" y="872508"/>
                    <a:pt x="1399332" y="872508"/>
                  </a:cubicBezTo>
                  <a:lnTo>
                    <a:pt x="26903" y="872508"/>
                  </a:lnTo>
                  <a:cubicBezTo>
                    <a:pt x="12045" y="872508"/>
                    <a:pt x="0" y="860463"/>
                    <a:pt x="0" y="845605"/>
                  </a:cubicBezTo>
                  <a:lnTo>
                    <a:pt x="0" y="26903"/>
                  </a:lnTo>
                  <a:cubicBezTo>
                    <a:pt x="0" y="19768"/>
                    <a:pt x="2834" y="12925"/>
                    <a:pt x="7880" y="7880"/>
                  </a:cubicBezTo>
                  <a:cubicBezTo>
                    <a:pt x="12925" y="2834"/>
                    <a:pt x="19768" y="0"/>
                    <a:pt x="26903" y="0"/>
                  </a:cubicBezTo>
                  <a:close/>
                </a:path>
              </a:pathLst>
            </a:custGeom>
            <a:solidFill>
              <a:srgbClr val="CDAA37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426235" cy="910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823257" y="5648518"/>
            <a:ext cx="5583105" cy="83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6"/>
              </a:lnSpc>
            </a:pPr>
            <a:r>
              <a:rPr lang="en-US" sz="4304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LOCAL IMPORTS</a:t>
            </a:r>
          </a:p>
        </p:txBody>
      </p:sp>
      <p:sp>
        <p:nvSpPr>
          <p:cNvPr id="23" name="Freeform 23"/>
          <p:cNvSpPr/>
          <p:nvPr/>
        </p:nvSpPr>
        <p:spPr>
          <a:xfrm>
            <a:off x="2205320" y="7237334"/>
            <a:ext cx="6832279" cy="1525446"/>
          </a:xfrm>
          <a:custGeom>
            <a:avLst/>
            <a:gdLst/>
            <a:ahLst/>
            <a:cxnLst/>
            <a:rect l="l" t="t" r="r" b="b"/>
            <a:pathLst>
              <a:path w="6832279" h="1525446">
                <a:moveTo>
                  <a:pt x="0" y="0"/>
                </a:moveTo>
                <a:lnTo>
                  <a:pt x="6832279" y="0"/>
                </a:lnTo>
                <a:lnTo>
                  <a:pt x="6832279" y="1525446"/>
                </a:lnTo>
                <a:lnTo>
                  <a:pt x="0" y="15254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54413" y="9344996"/>
            <a:ext cx="3021530" cy="676067"/>
          </a:xfrm>
          <a:custGeom>
            <a:avLst/>
            <a:gdLst/>
            <a:ahLst/>
            <a:cxnLst/>
            <a:rect l="l" t="t" r="r" b="b"/>
            <a:pathLst>
              <a:path w="3021530" h="676067">
                <a:moveTo>
                  <a:pt x="0" y="0"/>
                </a:moveTo>
                <a:lnTo>
                  <a:pt x="3021530" y="0"/>
                </a:lnTo>
                <a:lnTo>
                  <a:pt x="3021530" y="676067"/>
                </a:lnTo>
                <a:lnTo>
                  <a:pt x="0" y="67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3" name="Freeform 3"/>
          <p:cNvSpPr/>
          <p:nvPr/>
        </p:nvSpPr>
        <p:spPr>
          <a:xfrm>
            <a:off x="426824" y="9258300"/>
            <a:ext cx="762763" cy="762763"/>
          </a:xfrm>
          <a:custGeom>
            <a:avLst/>
            <a:gdLst/>
            <a:ahLst/>
            <a:cxnLst/>
            <a:rect l="l" t="t" r="r" b="b"/>
            <a:pathLst>
              <a:path w="762763" h="762763">
                <a:moveTo>
                  <a:pt x="0" y="0"/>
                </a:moveTo>
                <a:lnTo>
                  <a:pt x="762764" y="0"/>
                </a:lnTo>
                <a:lnTo>
                  <a:pt x="762764" y="762763"/>
                </a:lnTo>
                <a:lnTo>
                  <a:pt x="0" y="762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4" name="TextBox 4"/>
          <p:cNvSpPr txBox="1"/>
          <p:nvPr/>
        </p:nvSpPr>
        <p:spPr>
          <a:xfrm>
            <a:off x="7535689" y="9644930"/>
            <a:ext cx="321662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>
                    <a:alpha val="19608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Python Community Meetup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20200"/>
            <a:ext cx="13190092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Static Imports: When AI Plays It Safe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355919"/>
            <a:ext cx="6192567" cy="56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Typical AI-generated code: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76686" y="2346394"/>
            <a:ext cx="6149564" cy="4474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Analysis:</a:t>
            </a:r>
          </a:p>
          <a:p>
            <a:pPr algn="l">
              <a:lnSpc>
                <a:spcPts val="4890"/>
              </a:lnSpc>
            </a:pPr>
            <a:endParaRPr lang="en-US" sz="300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749"/>
              </a:lnSpc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✅ Clear and explicit dependencies</a:t>
            </a:r>
          </a:p>
          <a:p>
            <a:pPr algn="l">
              <a:lnSpc>
                <a:spcPts val="3749"/>
              </a:lnSpc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✅ Functionally correct</a:t>
            </a:r>
          </a:p>
          <a:p>
            <a:pPr algn="l">
              <a:lnSpc>
                <a:spcPts val="3749"/>
              </a:lnSpc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❌ ALL modules loaded regardless of code path</a:t>
            </a:r>
          </a:p>
          <a:p>
            <a:pPr algn="l">
              <a:lnSpc>
                <a:spcPts val="3749"/>
              </a:lnSpc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❌ Slow import time for rarely-used functionality</a:t>
            </a:r>
          </a:p>
          <a:p>
            <a:pPr algn="l">
              <a:lnSpc>
                <a:spcPts val="3749"/>
              </a:lnSpc>
            </a:pPr>
            <a:endParaRPr lang="en-US" sz="23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3266374" y="7698985"/>
            <a:ext cx="11755251" cy="909468"/>
            <a:chOff x="0" y="0"/>
            <a:chExt cx="3096033" cy="2395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96033" cy="239531"/>
            </a:xfrm>
            <a:custGeom>
              <a:avLst/>
              <a:gdLst/>
              <a:ahLst/>
              <a:cxnLst/>
              <a:rect l="l" t="t" r="r" b="b"/>
              <a:pathLst>
                <a:path w="3096033" h="239531">
                  <a:moveTo>
                    <a:pt x="17782" y="0"/>
                  </a:moveTo>
                  <a:lnTo>
                    <a:pt x="3078251" y="0"/>
                  </a:lnTo>
                  <a:cubicBezTo>
                    <a:pt x="3088072" y="0"/>
                    <a:pt x="3096033" y="7961"/>
                    <a:pt x="3096033" y="17782"/>
                  </a:cubicBezTo>
                  <a:lnTo>
                    <a:pt x="3096033" y="221749"/>
                  </a:lnTo>
                  <a:cubicBezTo>
                    <a:pt x="3096033" y="231569"/>
                    <a:pt x="3088072" y="239531"/>
                    <a:pt x="3078251" y="239531"/>
                  </a:cubicBezTo>
                  <a:lnTo>
                    <a:pt x="17782" y="239531"/>
                  </a:lnTo>
                  <a:cubicBezTo>
                    <a:pt x="7961" y="239531"/>
                    <a:pt x="0" y="231569"/>
                    <a:pt x="0" y="221749"/>
                  </a:cubicBezTo>
                  <a:lnTo>
                    <a:pt x="0" y="17782"/>
                  </a:lnTo>
                  <a:cubicBezTo>
                    <a:pt x="0" y="7961"/>
                    <a:pt x="7961" y="0"/>
                    <a:pt x="17782" y="0"/>
                  </a:cubicBezTo>
                  <a:close/>
                </a:path>
              </a:pathLst>
            </a:custGeom>
            <a:solidFill>
              <a:srgbClr val="FACF40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096033" cy="277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208184" y="7800272"/>
            <a:ext cx="10193616" cy="1188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b="1" u="none" strike="noStrike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Review question: Are these imports always needed?</a:t>
            </a:r>
          </a:p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endParaRPr lang="en-US" sz="3000" b="1" u="none" strike="noStrike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08206" y="3280766"/>
            <a:ext cx="10186632" cy="3722893"/>
          </a:xfrm>
          <a:custGeom>
            <a:avLst/>
            <a:gdLst/>
            <a:ahLst/>
            <a:cxnLst/>
            <a:rect l="l" t="t" r="r" b="b"/>
            <a:pathLst>
              <a:path w="10186632" h="3722893">
                <a:moveTo>
                  <a:pt x="0" y="0"/>
                </a:moveTo>
                <a:lnTo>
                  <a:pt x="10186632" y="0"/>
                </a:lnTo>
                <a:lnTo>
                  <a:pt x="10186632" y="3722894"/>
                </a:lnTo>
                <a:lnTo>
                  <a:pt x="0" y="37228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5653"/>
            </a:stretch>
          </a:blipFill>
        </p:spPr>
        <p:txBody>
          <a:bodyPr/>
          <a:lstStyle/>
          <a:p>
            <a:endParaRPr lang="en-I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86713"/>
            <a:ext cx="9421739" cy="4269733"/>
            <a:chOff x="0" y="0"/>
            <a:chExt cx="2481446" cy="11245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1446" cy="1124539"/>
            </a:xfrm>
            <a:custGeom>
              <a:avLst/>
              <a:gdLst/>
              <a:ahLst/>
              <a:cxnLst/>
              <a:rect l="l" t="t" r="r" b="b"/>
              <a:pathLst>
                <a:path w="2481446" h="1124539">
                  <a:moveTo>
                    <a:pt x="0" y="0"/>
                  </a:moveTo>
                  <a:lnTo>
                    <a:pt x="2481446" y="0"/>
                  </a:lnTo>
                  <a:lnTo>
                    <a:pt x="2481446" y="1124539"/>
                  </a:lnTo>
                  <a:lnTo>
                    <a:pt x="0" y="11245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ACF40"/>
              </a:solidFill>
              <a:prstDash val="solid"/>
              <a:miter/>
            </a:ln>
          </p:spPr>
          <p:txBody>
            <a:bodyPr/>
            <a:lstStyle/>
            <a:p>
              <a:endParaRPr lang="en-I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81446" cy="1162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26643" y="2086713"/>
            <a:ext cx="9421739" cy="4269733"/>
            <a:chOff x="0" y="0"/>
            <a:chExt cx="2481446" cy="11245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81446" cy="1124539"/>
            </a:xfrm>
            <a:custGeom>
              <a:avLst/>
              <a:gdLst/>
              <a:ahLst/>
              <a:cxnLst/>
              <a:rect l="l" t="t" r="r" b="b"/>
              <a:pathLst>
                <a:path w="2481446" h="1124539">
                  <a:moveTo>
                    <a:pt x="0" y="0"/>
                  </a:moveTo>
                  <a:lnTo>
                    <a:pt x="2481446" y="0"/>
                  </a:lnTo>
                  <a:lnTo>
                    <a:pt x="2481446" y="1124539"/>
                  </a:lnTo>
                  <a:lnTo>
                    <a:pt x="0" y="1124539"/>
                  </a:lnTo>
                  <a:close/>
                </a:path>
              </a:pathLst>
            </a:custGeom>
            <a:solidFill>
              <a:srgbClr val="FACF40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81446" cy="1162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954413" y="9344996"/>
            <a:ext cx="3021530" cy="676067"/>
          </a:xfrm>
          <a:custGeom>
            <a:avLst/>
            <a:gdLst/>
            <a:ahLst/>
            <a:cxnLst/>
            <a:rect l="l" t="t" r="r" b="b"/>
            <a:pathLst>
              <a:path w="3021530" h="676067">
                <a:moveTo>
                  <a:pt x="0" y="0"/>
                </a:moveTo>
                <a:lnTo>
                  <a:pt x="3021530" y="0"/>
                </a:lnTo>
                <a:lnTo>
                  <a:pt x="3021530" y="676067"/>
                </a:lnTo>
                <a:lnTo>
                  <a:pt x="0" y="67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9" name="Freeform 9"/>
          <p:cNvSpPr/>
          <p:nvPr/>
        </p:nvSpPr>
        <p:spPr>
          <a:xfrm>
            <a:off x="426824" y="9258300"/>
            <a:ext cx="762763" cy="762763"/>
          </a:xfrm>
          <a:custGeom>
            <a:avLst/>
            <a:gdLst/>
            <a:ahLst/>
            <a:cxnLst/>
            <a:rect l="l" t="t" r="r" b="b"/>
            <a:pathLst>
              <a:path w="762763" h="762763">
                <a:moveTo>
                  <a:pt x="0" y="0"/>
                </a:moveTo>
                <a:lnTo>
                  <a:pt x="762764" y="0"/>
                </a:lnTo>
                <a:lnTo>
                  <a:pt x="762764" y="762763"/>
                </a:lnTo>
                <a:lnTo>
                  <a:pt x="0" y="762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0" name="TextBox 10"/>
          <p:cNvSpPr txBox="1"/>
          <p:nvPr/>
        </p:nvSpPr>
        <p:spPr>
          <a:xfrm>
            <a:off x="7535689" y="9644930"/>
            <a:ext cx="321662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>
                    <a:alpha val="19608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Python Community Meetup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20200"/>
            <a:ext cx="107889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Optimizing with Local Imports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9588" y="2355919"/>
            <a:ext cx="6192567" cy="56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Before (AI-generated):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93504" y="2355919"/>
            <a:ext cx="6192567" cy="56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After (optimized):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34602" y="6898038"/>
            <a:ext cx="11174274" cy="1055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Measured Impact:</a:t>
            </a:r>
          </a:p>
          <a:p>
            <a:pPr marL="0" lvl="0" indent="0" algn="ctr">
              <a:lnSpc>
                <a:spcPts val="3749"/>
              </a:lnSpc>
              <a:spcBef>
                <a:spcPct val="0"/>
              </a:spcBef>
            </a:pPr>
            <a:r>
              <a:rPr lang="en-US" sz="230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Possible 50-80% reduction in startup time for conditionally-used modules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52175" y="8161952"/>
            <a:ext cx="12704921" cy="43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9"/>
              </a:lnSpc>
              <a:spcBef>
                <a:spcPct val="0"/>
              </a:spcBef>
            </a:pPr>
            <a:r>
              <a:rPr lang="en-US" sz="23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⚠️ Important: Small performance cost if called in tight loops - measure before optimizing</a:t>
            </a:r>
          </a:p>
        </p:txBody>
      </p:sp>
      <p:sp>
        <p:nvSpPr>
          <p:cNvPr id="16" name="Freeform 16"/>
          <p:cNvSpPr/>
          <p:nvPr/>
        </p:nvSpPr>
        <p:spPr>
          <a:xfrm>
            <a:off x="893410" y="3134944"/>
            <a:ext cx="7450111" cy="2858219"/>
          </a:xfrm>
          <a:custGeom>
            <a:avLst/>
            <a:gdLst/>
            <a:ahLst/>
            <a:cxnLst/>
            <a:rect l="l" t="t" r="r" b="b"/>
            <a:pathLst>
              <a:path w="7450111" h="2858219">
                <a:moveTo>
                  <a:pt x="0" y="0"/>
                </a:moveTo>
                <a:lnTo>
                  <a:pt x="7450111" y="0"/>
                </a:lnTo>
                <a:lnTo>
                  <a:pt x="7450111" y="2858219"/>
                </a:lnTo>
                <a:lnTo>
                  <a:pt x="0" y="28582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7" name="Freeform 17"/>
          <p:cNvSpPr/>
          <p:nvPr/>
        </p:nvSpPr>
        <p:spPr>
          <a:xfrm>
            <a:off x="9374114" y="3134944"/>
            <a:ext cx="8115300" cy="2858219"/>
          </a:xfrm>
          <a:custGeom>
            <a:avLst/>
            <a:gdLst/>
            <a:ahLst/>
            <a:cxnLst/>
            <a:rect l="l" t="t" r="r" b="b"/>
            <a:pathLst>
              <a:path w="8115300" h="2858219">
                <a:moveTo>
                  <a:pt x="0" y="0"/>
                </a:moveTo>
                <a:lnTo>
                  <a:pt x="8115300" y="0"/>
                </a:lnTo>
                <a:lnTo>
                  <a:pt x="8115300" y="2858219"/>
                </a:lnTo>
                <a:lnTo>
                  <a:pt x="0" y="28582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54413" y="9344996"/>
            <a:ext cx="3021530" cy="676067"/>
          </a:xfrm>
          <a:custGeom>
            <a:avLst/>
            <a:gdLst/>
            <a:ahLst/>
            <a:cxnLst/>
            <a:rect l="l" t="t" r="r" b="b"/>
            <a:pathLst>
              <a:path w="3021530" h="676067">
                <a:moveTo>
                  <a:pt x="0" y="0"/>
                </a:moveTo>
                <a:lnTo>
                  <a:pt x="3021530" y="0"/>
                </a:lnTo>
                <a:lnTo>
                  <a:pt x="3021530" y="676067"/>
                </a:lnTo>
                <a:lnTo>
                  <a:pt x="0" y="676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3" name="Freeform 3"/>
          <p:cNvSpPr/>
          <p:nvPr/>
        </p:nvSpPr>
        <p:spPr>
          <a:xfrm>
            <a:off x="426824" y="9258300"/>
            <a:ext cx="762763" cy="762763"/>
          </a:xfrm>
          <a:custGeom>
            <a:avLst/>
            <a:gdLst/>
            <a:ahLst/>
            <a:cxnLst/>
            <a:rect l="l" t="t" r="r" b="b"/>
            <a:pathLst>
              <a:path w="762763" h="762763">
                <a:moveTo>
                  <a:pt x="0" y="0"/>
                </a:moveTo>
                <a:lnTo>
                  <a:pt x="762764" y="0"/>
                </a:lnTo>
                <a:lnTo>
                  <a:pt x="762764" y="762763"/>
                </a:lnTo>
                <a:lnTo>
                  <a:pt x="0" y="762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4" name="TextBox 4"/>
          <p:cNvSpPr txBox="1"/>
          <p:nvPr/>
        </p:nvSpPr>
        <p:spPr>
          <a:xfrm>
            <a:off x="7535689" y="9644930"/>
            <a:ext cx="321662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>
                    <a:alpha val="19608"/>
                  </a:srgbClr>
                </a:solidFill>
                <a:latin typeface="Canva Sans"/>
                <a:ea typeface="Canva Sans"/>
                <a:cs typeface="Canva Sans"/>
                <a:sym typeface="Canva Sans"/>
              </a:rPr>
              <a:t>Python Community Meetup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08886" y="7460419"/>
            <a:ext cx="15402764" cy="56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</a:t>
            </a:r>
            <a:r>
              <a:rPr lang="en-US" sz="30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e: </a:t>
            </a:r>
            <a:r>
              <a:rPr lang="en-US" sz="3000" u="none" strike="noStrik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AI rarely suggests this pattern - requires architectural thinking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20200"/>
            <a:ext cx="15067476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FACF40"/>
                </a:solidFill>
                <a:latin typeface="Norwester"/>
                <a:ea typeface="Norwester"/>
                <a:cs typeface="Norwester"/>
                <a:sym typeface="Norwester"/>
              </a:rPr>
              <a:t>Dynamic Imports for Conditional Features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071277"/>
            <a:ext cx="6308289" cy="56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Pat</a:t>
            </a:r>
            <a:r>
              <a:rPr lang="en-US" sz="3000" b="1" u="none" strike="noStrik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tern for optional functionality: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489669" y="2298407"/>
            <a:ext cx="6336150" cy="3263151"/>
            <a:chOff x="0" y="0"/>
            <a:chExt cx="1668780" cy="8594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68780" cy="859431"/>
            </a:xfrm>
            <a:custGeom>
              <a:avLst/>
              <a:gdLst/>
              <a:ahLst/>
              <a:cxnLst/>
              <a:rect l="l" t="t" r="r" b="b"/>
              <a:pathLst>
                <a:path w="1668780" h="859431">
                  <a:moveTo>
                    <a:pt x="32990" y="0"/>
                  </a:moveTo>
                  <a:lnTo>
                    <a:pt x="1635790" y="0"/>
                  </a:lnTo>
                  <a:cubicBezTo>
                    <a:pt x="1654010" y="0"/>
                    <a:pt x="1668780" y="14770"/>
                    <a:pt x="1668780" y="32990"/>
                  </a:cubicBezTo>
                  <a:lnTo>
                    <a:pt x="1668780" y="826440"/>
                  </a:lnTo>
                  <a:cubicBezTo>
                    <a:pt x="1668780" y="844660"/>
                    <a:pt x="1654010" y="859431"/>
                    <a:pt x="1635790" y="859431"/>
                  </a:cubicBezTo>
                  <a:lnTo>
                    <a:pt x="32990" y="859431"/>
                  </a:lnTo>
                  <a:cubicBezTo>
                    <a:pt x="24241" y="859431"/>
                    <a:pt x="15850" y="855955"/>
                    <a:pt x="9663" y="849768"/>
                  </a:cubicBezTo>
                  <a:cubicBezTo>
                    <a:pt x="3476" y="843581"/>
                    <a:pt x="0" y="835190"/>
                    <a:pt x="0" y="826440"/>
                  </a:cubicBezTo>
                  <a:lnTo>
                    <a:pt x="0" y="32990"/>
                  </a:lnTo>
                  <a:cubicBezTo>
                    <a:pt x="0" y="14770"/>
                    <a:pt x="14770" y="0"/>
                    <a:pt x="32990" y="0"/>
                  </a:cubicBezTo>
                  <a:close/>
                </a:path>
              </a:pathLst>
            </a:custGeom>
            <a:solidFill>
              <a:srgbClr val="CDAA37"/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668780" cy="897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752311" y="2583722"/>
            <a:ext cx="5810867" cy="212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When to use: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Plugin architectures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Optional premium features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Environment-specific dependencies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Configuration-driven module loading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28700" y="2926340"/>
            <a:ext cx="9119503" cy="3842810"/>
          </a:xfrm>
          <a:custGeom>
            <a:avLst/>
            <a:gdLst/>
            <a:ahLst/>
            <a:cxnLst/>
            <a:rect l="l" t="t" r="r" b="b"/>
            <a:pathLst>
              <a:path w="9119503" h="3842810">
                <a:moveTo>
                  <a:pt x="0" y="0"/>
                </a:moveTo>
                <a:lnTo>
                  <a:pt x="9119503" y="0"/>
                </a:lnTo>
                <a:lnTo>
                  <a:pt x="9119503" y="3842809"/>
                </a:lnTo>
                <a:lnTo>
                  <a:pt x="0" y="38428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2351</Words>
  <Application>Microsoft Office PowerPoint</Application>
  <PresentationFormat>Custom</PresentationFormat>
  <Paragraphs>280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Canva Sans Bold</vt:lpstr>
      <vt:lpstr>Canva Sans</vt:lpstr>
      <vt:lpstr>Norwester</vt:lpstr>
      <vt:lpstr>Arial</vt:lpstr>
      <vt:lpstr>Calibri</vt:lpstr>
      <vt:lpstr>Fira 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Python's Dependency System From Overload to Optimization</dc:title>
  <cp:lastModifiedBy>Michael Balber</cp:lastModifiedBy>
  <cp:revision>3</cp:revision>
  <dcterms:created xsi:type="dcterms:W3CDTF">2006-08-16T00:00:00Z</dcterms:created>
  <dcterms:modified xsi:type="dcterms:W3CDTF">2025-11-25T17:16:08Z</dcterms:modified>
  <dc:identifier>DAG5OmcwuEU</dc:identifier>
</cp:coreProperties>
</file>